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256" r:id="rId2"/>
    <p:sldId id="283" r:id="rId3"/>
    <p:sldId id="257" r:id="rId4"/>
    <p:sldId id="258" r:id="rId5"/>
    <p:sldId id="263" r:id="rId6"/>
    <p:sldId id="351" r:id="rId7"/>
    <p:sldId id="261" r:id="rId8"/>
    <p:sldId id="280" r:id="rId9"/>
    <p:sldId id="264" r:id="rId10"/>
    <p:sldId id="359" r:id="rId11"/>
    <p:sldId id="360" r:id="rId12"/>
    <p:sldId id="266" r:id="rId13"/>
    <p:sldId id="265" r:id="rId14"/>
    <p:sldId id="267" r:id="rId15"/>
    <p:sldId id="268" r:id="rId16"/>
    <p:sldId id="269" r:id="rId17"/>
    <p:sldId id="352" r:id="rId18"/>
    <p:sldId id="353" r:id="rId19"/>
    <p:sldId id="272" r:id="rId20"/>
    <p:sldId id="284" r:id="rId21"/>
    <p:sldId id="285" r:id="rId22"/>
    <p:sldId id="286" r:id="rId23"/>
    <p:sldId id="357" r:id="rId24"/>
    <p:sldId id="293" r:id="rId25"/>
    <p:sldId id="362" r:id="rId26"/>
    <p:sldId id="294" r:id="rId27"/>
    <p:sldId id="295" r:id="rId28"/>
    <p:sldId id="296" r:id="rId29"/>
    <p:sldId id="297" r:id="rId30"/>
    <p:sldId id="298" r:id="rId31"/>
    <p:sldId id="299" r:id="rId32"/>
    <p:sldId id="300" r:id="rId33"/>
    <p:sldId id="363" r:id="rId34"/>
    <p:sldId id="364" r:id="rId35"/>
    <p:sldId id="365" r:id="rId36"/>
    <p:sldId id="350" r:id="rId37"/>
    <p:sldId id="366" r:id="rId38"/>
    <p:sldId id="368" r:id="rId39"/>
    <p:sldId id="371" r:id="rId40"/>
    <p:sldId id="301" r:id="rId41"/>
    <p:sldId id="302" r:id="rId42"/>
    <p:sldId id="303" r:id="rId43"/>
    <p:sldId id="304" r:id="rId44"/>
    <p:sldId id="305" r:id="rId45"/>
    <p:sldId id="306" r:id="rId46"/>
    <p:sldId id="307" r:id="rId47"/>
    <p:sldId id="308" r:id="rId48"/>
    <p:sldId id="309" r:id="rId49"/>
    <p:sldId id="312" r:id="rId50"/>
    <p:sldId id="310" r:id="rId51"/>
    <p:sldId id="311" r:id="rId52"/>
    <p:sldId id="313" r:id="rId53"/>
    <p:sldId id="314" r:id="rId54"/>
    <p:sldId id="315" r:id="rId55"/>
    <p:sldId id="316" r:id="rId56"/>
    <p:sldId id="317" r:id="rId57"/>
    <p:sldId id="318" r:id="rId58"/>
    <p:sldId id="320" r:id="rId59"/>
    <p:sldId id="322" r:id="rId60"/>
    <p:sldId id="321" r:id="rId61"/>
    <p:sldId id="369" r:id="rId62"/>
    <p:sldId id="323" r:id="rId63"/>
    <p:sldId id="324" r:id="rId64"/>
    <p:sldId id="325" r:id="rId65"/>
    <p:sldId id="370" r:id="rId66"/>
    <p:sldId id="327" r:id="rId67"/>
    <p:sldId id="347" r:id="rId68"/>
  </p:sldIdLst>
  <p:sldSz cx="9144000" cy="6858000" type="screen4x3"/>
  <p:notesSz cx="6662738" cy="9926638"/>
  <p:defaultTextStyle>
    <a:defPPr>
      <a:defRPr lang="fr-FR"/>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3" autoAdjust="0"/>
    <p:restoredTop sz="93229" autoAdjust="0"/>
  </p:normalViewPr>
  <p:slideViewPr>
    <p:cSldViewPr>
      <p:cViewPr varScale="1">
        <p:scale>
          <a:sx n="48" d="100"/>
          <a:sy n="48" d="100"/>
        </p:scale>
        <p:origin x="-708" y="-96"/>
      </p:cViewPr>
      <p:guideLst>
        <p:guide orient="horz" pos="2160"/>
        <p:guide pos="2880"/>
      </p:guideLst>
    </p:cSldViewPr>
  </p:slideViewPr>
  <p:outlineViewPr>
    <p:cViewPr>
      <p:scale>
        <a:sx n="33" d="100"/>
        <a:sy n="33" d="100"/>
      </p:scale>
      <p:origin x="0" y="119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7411" name="Rectangle 3"/>
          <p:cNvSpPr>
            <a:spLocks noGrp="1" noChangeArrowheads="1"/>
          </p:cNvSpPr>
          <p:nvPr>
            <p:ph type="dt" sz="quarter" idx="1"/>
          </p:nvPr>
        </p:nvSpPr>
        <p:spPr bwMode="auto">
          <a:xfrm>
            <a:off x="3775552"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7412" name="Rectangle 4"/>
          <p:cNvSpPr>
            <a:spLocks noGrp="1" noChangeArrowheads="1"/>
          </p:cNvSpPr>
          <p:nvPr>
            <p:ph type="ftr" sz="quarter" idx="2"/>
          </p:nvPr>
        </p:nvSpPr>
        <p:spPr bwMode="auto">
          <a:xfrm>
            <a:off x="0" y="9430306"/>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7413" name="Rectangle 5"/>
          <p:cNvSpPr>
            <a:spLocks noGrp="1" noChangeArrowheads="1"/>
          </p:cNvSpPr>
          <p:nvPr>
            <p:ph type="sldNum" sz="quarter" idx="3"/>
          </p:nvPr>
        </p:nvSpPr>
        <p:spPr bwMode="auto">
          <a:xfrm>
            <a:off x="3775552" y="9430306"/>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371875-8CC3-4D2C-8765-0B24EE0D4B99}"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DC54983A-3861-4677-8A23-E779BF370597}" type="datetimeFigureOut">
              <a:rPr lang="fr-FR" smtClean="0"/>
              <a:pPr/>
              <a:t>12/10/2011</a:t>
            </a:fld>
            <a:endParaRPr lang="fr-FR"/>
          </a:p>
        </p:txBody>
      </p:sp>
      <p:sp>
        <p:nvSpPr>
          <p:cNvPr id="4" name="Espace réservé de l'image des diapositives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3CA2E790-B59F-414E-89F5-8C18BF613D1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40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CA2E790-B59F-414E-89F5-8C18BF613D18}" type="slidenum">
              <a:rPr lang="fr-FR" smtClean="0"/>
              <a:pPr/>
              <a:t>57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1512" name="Picture 8" descr="PPT_bleu.tif                                                   000B43FDseb                            BA584903:"/>
          <p:cNvPicPr>
            <a:picLocks noChangeAspect="1" noChangeArrowheads="1"/>
          </p:cNvPicPr>
          <p:nvPr/>
        </p:nvPicPr>
        <p:blipFill>
          <a:blip r:embed="rId2" cstate="print"/>
          <a:srcRect/>
          <a:stretch>
            <a:fillRect/>
          </a:stretch>
        </p:blipFill>
        <p:spPr bwMode="auto">
          <a:xfrm>
            <a:off x="0" y="-1588"/>
            <a:ext cx="3236913" cy="6859588"/>
          </a:xfrm>
          <a:prstGeom prst="rect">
            <a:avLst/>
          </a:prstGeom>
          <a:noFill/>
        </p:spPr>
      </p:pic>
      <p:sp>
        <p:nvSpPr>
          <p:cNvPr id="21507" name="Rectangle 3"/>
          <p:cNvSpPr>
            <a:spLocks noGrp="1" noChangeArrowheads="1"/>
          </p:cNvSpPr>
          <p:nvPr>
            <p:ph type="ctrTitle"/>
          </p:nvPr>
        </p:nvSpPr>
        <p:spPr>
          <a:xfrm>
            <a:off x="990600" y="2286000"/>
            <a:ext cx="7467600" cy="1143000"/>
          </a:xfrm>
        </p:spPr>
        <p:txBody>
          <a:bodyPr/>
          <a:lstStyle>
            <a:lvl1pPr>
              <a:defRPr/>
            </a:lvl1pPr>
          </a:lstStyle>
          <a:p>
            <a:r>
              <a:rPr lang="fr-FR" smtClean="0"/>
              <a:t>Cliquez pour modifier le style du titre</a:t>
            </a:r>
            <a:endParaRPr lang="fr-FR"/>
          </a:p>
        </p:txBody>
      </p:sp>
      <p:sp>
        <p:nvSpPr>
          <p:cNvPr id="21508" name="Text Box 4"/>
          <p:cNvSpPr txBox="1">
            <a:spLocks noChangeArrowheads="1"/>
          </p:cNvSpPr>
          <p:nvPr/>
        </p:nvSpPr>
        <p:spPr bwMode="auto">
          <a:xfrm>
            <a:off x="3733800" y="6394450"/>
            <a:ext cx="4876800" cy="214313"/>
          </a:xfrm>
          <a:prstGeom prst="rect">
            <a:avLst/>
          </a:prstGeom>
          <a:noFill/>
          <a:ln w="9525">
            <a:noFill/>
            <a:miter lim="800000"/>
            <a:headEnd/>
            <a:tailEnd/>
          </a:ln>
          <a:effectLst/>
        </p:spPr>
        <p:txBody>
          <a:bodyPr>
            <a:spAutoFit/>
          </a:bodyPr>
          <a:lstStyle/>
          <a:p>
            <a:pPr algn="r">
              <a:spcBef>
                <a:spcPct val="50000"/>
              </a:spcBef>
            </a:pPr>
            <a:r>
              <a:rPr lang="fr-FR" sz="800">
                <a:latin typeface="Arial Black" pitchFamily="34" charset="0"/>
              </a:rPr>
              <a:t>CHU</a:t>
            </a:r>
            <a:r>
              <a:rPr lang="fr-FR" sz="800">
                <a:latin typeface="Arial" charset="0"/>
              </a:rPr>
              <a:t>_ Hôpitaux de Rouen - page </a:t>
            </a:r>
            <a:fld id="{D6F97BDF-FDB3-4788-8C14-25B6B383DDB2}" type="slidenum">
              <a:rPr lang="fr-FR" sz="800">
                <a:latin typeface="Arial" charset="0"/>
              </a:rPr>
              <a:pPr algn="r">
                <a:spcBef>
                  <a:spcPct val="50000"/>
                </a:spcBef>
              </a:pPr>
              <a:t>‹N°›</a:t>
            </a:fld>
            <a:endParaRPr lang="fr-FR" sz="80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228600"/>
            <a:ext cx="1981200" cy="5867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38200" y="228600"/>
            <a:ext cx="57912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82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06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PPT_bleu_int.tif                                               000B43FDseb                            BA584903:"/>
          <p:cNvPicPr>
            <a:picLocks noChangeAspect="1" noChangeArrowheads="1"/>
          </p:cNvPicPr>
          <p:nvPr/>
        </p:nvPicPr>
        <p:blipFill>
          <a:blip r:embed="rId13" cstate="print"/>
          <a:srcRect/>
          <a:stretch>
            <a:fillRect/>
          </a:stretch>
        </p:blipFill>
        <p:spPr bwMode="auto">
          <a:xfrm>
            <a:off x="0" y="0"/>
            <a:ext cx="1084263" cy="6853238"/>
          </a:xfrm>
          <a:prstGeom prst="rect">
            <a:avLst/>
          </a:prstGeom>
          <a:noFill/>
        </p:spPr>
      </p:pic>
      <p:sp>
        <p:nvSpPr>
          <p:cNvPr id="1039" name="Text Box 15"/>
          <p:cNvSpPr txBox="1">
            <a:spLocks noChangeArrowheads="1"/>
          </p:cNvSpPr>
          <p:nvPr/>
        </p:nvSpPr>
        <p:spPr bwMode="auto">
          <a:xfrm>
            <a:off x="3733800" y="6394450"/>
            <a:ext cx="4876800" cy="214313"/>
          </a:xfrm>
          <a:prstGeom prst="rect">
            <a:avLst/>
          </a:prstGeom>
          <a:noFill/>
          <a:ln w="9525">
            <a:noFill/>
            <a:miter lim="800000"/>
            <a:headEnd/>
            <a:tailEnd/>
          </a:ln>
          <a:effectLst/>
        </p:spPr>
        <p:txBody>
          <a:bodyPr>
            <a:spAutoFit/>
          </a:bodyPr>
          <a:lstStyle/>
          <a:p>
            <a:pPr algn="r">
              <a:spcBef>
                <a:spcPct val="50000"/>
              </a:spcBef>
            </a:pPr>
            <a:r>
              <a:rPr lang="fr-FR" sz="800">
                <a:latin typeface="Arial Black" pitchFamily="34" charset="0"/>
              </a:rPr>
              <a:t>CHU</a:t>
            </a:r>
            <a:r>
              <a:rPr lang="fr-FR" sz="800">
                <a:latin typeface="Arial" charset="0"/>
              </a:rPr>
              <a:t>_Hôpitaux de Rouen - page </a:t>
            </a:r>
            <a:fld id="{D8B3E59C-3F2B-401E-80E0-F4367A6ADC0B}" type="slidenum">
              <a:rPr lang="fr-FR" sz="800">
                <a:latin typeface="Arial" charset="0"/>
              </a:rPr>
              <a:pPr algn="r">
                <a:spcBef>
                  <a:spcPct val="50000"/>
                </a:spcBef>
              </a:pPr>
              <a:t>‹N°›</a:t>
            </a:fld>
            <a:endParaRPr lang="fr-FR" sz="800">
              <a:latin typeface="Arial" charset="0"/>
            </a:endParaRPr>
          </a:p>
        </p:txBody>
      </p:sp>
      <p:sp>
        <p:nvSpPr>
          <p:cNvPr id="1040" name="Rectangle 16"/>
          <p:cNvSpPr>
            <a:spLocks noGrp="1" noChangeArrowheads="1"/>
          </p:cNvSpPr>
          <p:nvPr>
            <p:ph type="title"/>
          </p:nvPr>
        </p:nvSpPr>
        <p:spPr bwMode="auto">
          <a:xfrm>
            <a:off x="838200" y="228600"/>
            <a:ext cx="7924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41" name="Rectangle 17"/>
          <p:cNvSpPr>
            <a:spLocks noGrp="1" noChangeArrowheads="1"/>
          </p:cNvSpPr>
          <p:nvPr>
            <p:ph type="body" idx="1"/>
          </p:nvPr>
        </p:nvSpPr>
        <p:spPr bwMode="auto">
          <a:xfrm>
            <a:off x="838200" y="914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Black" pitchFamily="34" charset="0"/>
        </a:defRPr>
      </a:lvl2pPr>
      <a:lvl3pPr algn="l" rtl="0" eaLnBrk="1" fontAlgn="base" hangingPunct="1">
        <a:spcBef>
          <a:spcPct val="0"/>
        </a:spcBef>
        <a:spcAft>
          <a:spcPct val="0"/>
        </a:spcAft>
        <a:defRPr sz="2800">
          <a:solidFill>
            <a:schemeClr val="tx2"/>
          </a:solidFill>
          <a:latin typeface="Arial Black" pitchFamily="34" charset="0"/>
        </a:defRPr>
      </a:lvl3pPr>
      <a:lvl4pPr algn="l" rtl="0" eaLnBrk="1" fontAlgn="base" hangingPunct="1">
        <a:spcBef>
          <a:spcPct val="0"/>
        </a:spcBef>
        <a:spcAft>
          <a:spcPct val="0"/>
        </a:spcAft>
        <a:defRPr sz="2800">
          <a:solidFill>
            <a:schemeClr val="tx2"/>
          </a:solidFill>
          <a:latin typeface="Arial Black" pitchFamily="34" charset="0"/>
        </a:defRPr>
      </a:lvl4pPr>
      <a:lvl5pPr algn="l" rtl="0" eaLnBrk="1" fontAlgn="base" hangingPunct="1">
        <a:spcBef>
          <a:spcPct val="0"/>
        </a:spcBef>
        <a:spcAft>
          <a:spcPct val="0"/>
        </a:spcAft>
        <a:defRPr sz="2800">
          <a:solidFill>
            <a:schemeClr val="tx2"/>
          </a:solidFill>
          <a:latin typeface="Arial Black" pitchFamily="34" charset="0"/>
        </a:defRPr>
      </a:lvl5pPr>
      <a:lvl6pPr marL="457200" algn="l" rtl="0" eaLnBrk="1" fontAlgn="base" hangingPunct="1">
        <a:spcBef>
          <a:spcPct val="0"/>
        </a:spcBef>
        <a:spcAft>
          <a:spcPct val="0"/>
        </a:spcAft>
        <a:defRPr sz="2800">
          <a:solidFill>
            <a:schemeClr val="tx2"/>
          </a:solidFill>
          <a:latin typeface="Arial Black" pitchFamily="34" charset="0"/>
        </a:defRPr>
      </a:lvl6pPr>
      <a:lvl7pPr marL="914400" algn="l" rtl="0" eaLnBrk="1" fontAlgn="base" hangingPunct="1">
        <a:spcBef>
          <a:spcPct val="0"/>
        </a:spcBef>
        <a:spcAft>
          <a:spcPct val="0"/>
        </a:spcAft>
        <a:defRPr sz="2800">
          <a:solidFill>
            <a:schemeClr val="tx2"/>
          </a:solidFill>
          <a:latin typeface="Arial Black" pitchFamily="34" charset="0"/>
        </a:defRPr>
      </a:lvl7pPr>
      <a:lvl8pPr marL="1371600" algn="l" rtl="0" eaLnBrk="1" fontAlgn="base" hangingPunct="1">
        <a:spcBef>
          <a:spcPct val="0"/>
        </a:spcBef>
        <a:spcAft>
          <a:spcPct val="0"/>
        </a:spcAft>
        <a:defRPr sz="2800">
          <a:solidFill>
            <a:schemeClr val="tx2"/>
          </a:solidFill>
          <a:latin typeface="Arial Black" pitchFamily="34" charset="0"/>
        </a:defRPr>
      </a:lvl8pPr>
      <a:lvl9pPr marL="1828800" algn="l"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1" fontAlgn="base" hangingPunct="1">
        <a:spcBef>
          <a:spcPct val="20000"/>
        </a:spcBef>
        <a:spcAft>
          <a:spcPct val="0"/>
        </a:spcAft>
        <a:buBlip>
          <a:blip r:embed="rId14"/>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Times" charset="0"/>
        <a:buBlip>
          <a:blip r:embed="rId15"/>
        </a:buBlip>
        <a:defRPr>
          <a:solidFill>
            <a:schemeClr val="tx1"/>
          </a:solidFill>
          <a:latin typeface="Arial" charset="0"/>
        </a:defRPr>
      </a:lvl2pPr>
      <a:lvl3pPr marL="1143000" indent="-228600" algn="l" rtl="0" eaLnBrk="1" fontAlgn="base" hangingPunct="1">
        <a:spcBef>
          <a:spcPct val="20000"/>
        </a:spcBef>
        <a:spcAft>
          <a:spcPct val="0"/>
        </a:spcAft>
        <a:buBlip>
          <a:blip r:embed="rId16"/>
        </a:buBlip>
        <a:defRPr sz="1600">
          <a:solidFill>
            <a:schemeClr val="tx1"/>
          </a:solidFill>
          <a:latin typeface="Arial" charset="0"/>
        </a:defRPr>
      </a:lvl3pPr>
      <a:lvl4pPr marL="1600200" indent="-228600" algn="l" rtl="0" eaLnBrk="1" fontAlgn="base" hangingPunct="1">
        <a:spcBef>
          <a:spcPct val="20000"/>
        </a:spcBef>
        <a:spcAft>
          <a:spcPct val="0"/>
        </a:spcAft>
        <a:buFont typeface="Times" charset="0"/>
        <a:buChar char="•"/>
        <a:defRPr sz="1400">
          <a:solidFill>
            <a:schemeClr val="tx1"/>
          </a:solidFill>
          <a:latin typeface="Arial" charset="0"/>
        </a:defRPr>
      </a:lvl4pPr>
      <a:lvl5pPr marL="2057400" indent="-228600" algn="l" rtl="0" eaLnBrk="1" fontAlgn="base" hangingPunct="1">
        <a:spcBef>
          <a:spcPct val="20000"/>
        </a:spcBef>
        <a:spcAft>
          <a:spcPct val="0"/>
        </a:spcAft>
        <a:buChar char="»"/>
        <a:defRPr sz="1200">
          <a:solidFill>
            <a:schemeClr val="tx1"/>
          </a:solidFill>
          <a:latin typeface="Times" charset="0"/>
        </a:defRPr>
      </a:lvl5pPr>
      <a:lvl6pPr marL="2514600" indent="-228600" algn="l" rtl="0" eaLnBrk="1" fontAlgn="base" hangingPunct="1">
        <a:spcBef>
          <a:spcPct val="20000"/>
        </a:spcBef>
        <a:spcAft>
          <a:spcPct val="0"/>
        </a:spcAft>
        <a:buChar char="»"/>
        <a:defRPr sz="1200">
          <a:solidFill>
            <a:schemeClr val="tx1"/>
          </a:solidFill>
          <a:latin typeface="Times" charset="0"/>
        </a:defRPr>
      </a:lvl6pPr>
      <a:lvl7pPr marL="2971800" indent="-228600" algn="l" rtl="0" eaLnBrk="1" fontAlgn="base" hangingPunct="1">
        <a:spcBef>
          <a:spcPct val="20000"/>
        </a:spcBef>
        <a:spcAft>
          <a:spcPct val="0"/>
        </a:spcAft>
        <a:buChar char="»"/>
        <a:defRPr sz="1200">
          <a:solidFill>
            <a:schemeClr val="tx1"/>
          </a:solidFill>
          <a:latin typeface="Times" charset="0"/>
        </a:defRPr>
      </a:lvl7pPr>
      <a:lvl8pPr marL="3429000" indent="-228600" algn="l" rtl="0" eaLnBrk="1" fontAlgn="base" hangingPunct="1">
        <a:spcBef>
          <a:spcPct val="20000"/>
        </a:spcBef>
        <a:spcAft>
          <a:spcPct val="0"/>
        </a:spcAft>
        <a:buChar char="»"/>
        <a:defRPr sz="1200">
          <a:solidFill>
            <a:schemeClr val="tx1"/>
          </a:solidFill>
          <a:latin typeface="Times" charset="0"/>
        </a:defRPr>
      </a:lvl8pPr>
      <a:lvl9pPr marL="3886200" indent="-228600" algn="l" rtl="0" eaLnBrk="1" fontAlgn="base" hangingPunct="1">
        <a:spcBef>
          <a:spcPct val="20000"/>
        </a:spcBef>
        <a:spcAft>
          <a:spcPct val="0"/>
        </a:spcAft>
        <a:buChar char="»"/>
        <a:defRPr sz="1200">
          <a:solidFill>
            <a:schemeClr val="tx1"/>
          </a:solidFill>
          <a:latin typeface="Times"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2285992"/>
            <a:ext cx="7858180" cy="1143000"/>
          </a:xfrm>
          <a:ln>
            <a:solidFill>
              <a:schemeClr val="accent1"/>
            </a:solidFill>
          </a:ln>
        </p:spPr>
        <p:txBody>
          <a:bodyPr/>
          <a:lstStyle/>
          <a:p>
            <a:pPr algn="ctr"/>
            <a:r>
              <a:rPr lang="fr-FR" sz="4000" dirty="0" smtClean="0">
                <a:latin typeface="Arial" pitchFamily="34" charset="0"/>
                <a:cs typeface="Arial" pitchFamily="34" charset="0"/>
              </a:rPr>
              <a:t>        LES DYSPRAXIES</a:t>
            </a:r>
            <a:endParaRPr lang="fr-FR"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8600"/>
            <a:ext cx="7924800" cy="700070"/>
          </a:xfrm>
          <a:ln>
            <a:solidFill>
              <a:schemeClr val="accent1"/>
            </a:solidFill>
          </a:ln>
        </p:spPr>
        <p:txBody>
          <a:bodyPr/>
          <a:lstStyle/>
          <a:p>
            <a:pPr algn="ctr"/>
            <a:r>
              <a:rPr lang="fr-FR" dirty="0" smtClean="0">
                <a:latin typeface="Arial" pitchFamily="34" charset="0"/>
                <a:cs typeface="Arial" pitchFamily="34" charset="0"/>
              </a:rPr>
              <a:t>Le regard et la construction spatiale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57224" y="1500174"/>
            <a:ext cx="7772400" cy="5143536"/>
          </a:xfrm>
        </p:spPr>
        <p:txBody>
          <a:bodyPr/>
          <a:lstStyle/>
          <a:p>
            <a:pPr>
              <a:lnSpc>
                <a:spcPct val="150000"/>
              </a:lnSpc>
              <a:buFont typeface="Wingdings" pitchFamily="2" charset="2"/>
              <a:buChar char="Ø"/>
            </a:pPr>
            <a:r>
              <a:rPr lang="fr-FR" sz="2400" dirty="0" smtClean="0">
                <a:latin typeface="Arial" pitchFamily="34" charset="0"/>
                <a:cs typeface="Arial" pitchFamily="34" charset="0"/>
              </a:rPr>
              <a:t>Le regard permet la reconnaissance des formes , prises d’informations pertinentes…</a:t>
            </a:r>
          </a:p>
          <a:p>
            <a:pPr>
              <a:lnSpc>
                <a:spcPct val="150000"/>
              </a:lnSpc>
              <a:buFont typeface="Wingdings" pitchFamily="2" charset="2"/>
              <a:buChar char="Ø"/>
            </a:pPr>
            <a:r>
              <a:rPr lang="fr-FR" sz="2400" dirty="0" smtClean="0">
                <a:latin typeface="Arial" pitchFamily="34" charset="0"/>
                <a:cs typeface="Arial" pitchFamily="34" charset="0"/>
              </a:rPr>
              <a:t>Structuration de l’espace: nécessaire pour donner des indices topologiques: dans l’espace en 3D ou en 2D( page  de livre, feuille de travail).</a:t>
            </a:r>
          </a:p>
          <a:p>
            <a:pPr>
              <a:lnSpc>
                <a:spcPct val="150000"/>
              </a:lnSpc>
              <a:buFont typeface="Wingdings" pitchFamily="2" charset="2"/>
              <a:buChar char="Ø"/>
            </a:pPr>
            <a:r>
              <a:rPr lang="fr-FR" sz="2400" dirty="0" smtClean="0">
                <a:latin typeface="Arial" pitchFamily="34" charset="0"/>
                <a:cs typeface="Arial" pitchFamily="34" charset="0"/>
              </a:rPr>
              <a:t>Perception des obliques…Reconnaissance des formes quelle que soit l’orientation de l’objet…</a:t>
            </a:r>
            <a:endParaRPr lang="fr-F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Stratégie du regard et lecture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857364"/>
            <a:ext cx="7772400" cy="4429156"/>
          </a:xfrm>
        </p:spPr>
        <p:txBody>
          <a:bodyPr/>
          <a:lstStyle/>
          <a:p>
            <a:pPr>
              <a:lnSpc>
                <a:spcPct val="150000"/>
              </a:lnSpc>
              <a:buFont typeface="Arial" pitchFamily="34" charset="0"/>
              <a:buChar char="•"/>
            </a:pPr>
            <a:r>
              <a:rPr lang="fr-FR" sz="2400" dirty="0" smtClean="0">
                <a:latin typeface="Arial" pitchFamily="34" charset="0"/>
                <a:cs typeface="Arial" pitchFamily="34" charset="0"/>
              </a:rPr>
              <a:t>Les mouvements oculaires sont constitués de bonds successifs ( saccades) suivis de pauses ( fixations fovéales) qui concernent des groupes de lettres.</a:t>
            </a:r>
          </a:p>
          <a:p>
            <a:pPr>
              <a:lnSpc>
                <a:spcPct val="150000"/>
              </a:lnSpc>
              <a:buFont typeface="Arial" pitchFamily="34" charset="0"/>
              <a:buChar char="•"/>
            </a:pPr>
            <a:r>
              <a:rPr lang="fr-FR" sz="2400" dirty="0" smtClean="0">
                <a:latin typeface="Arial" pitchFamily="34" charset="0"/>
                <a:cs typeface="Arial" pitchFamily="34" charset="0"/>
              </a:rPr>
              <a:t>La taille des saccades dépend du texte et du lecteur.</a:t>
            </a:r>
          </a:p>
          <a:p>
            <a:pPr>
              <a:lnSpc>
                <a:spcPct val="150000"/>
              </a:lnSpc>
              <a:buFont typeface="Arial" pitchFamily="34" charset="0"/>
              <a:buChar char="•"/>
            </a:pPr>
            <a:r>
              <a:rPr lang="fr-FR" sz="2400" dirty="0" smtClean="0">
                <a:latin typeface="Arial" pitchFamily="34" charset="0"/>
                <a:cs typeface="Arial" pitchFamily="34" charset="0"/>
              </a:rPr>
              <a:t>4 à 5 ans d’ apprentissage: GSM AU CE2 ou CM1</a:t>
            </a:r>
          </a:p>
          <a:p>
            <a:pPr>
              <a:lnSpc>
                <a:spcPct val="150000"/>
              </a:lnSpc>
              <a:buNone/>
            </a:pPr>
            <a:endParaRPr lang="fr-F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28600"/>
            <a:ext cx="7286676" cy="533400"/>
          </a:xfrm>
          <a:ln>
            <a:solidFill>
              <a:schemeClr val="accent1"/>
            </a:solidFill>
          </a:ln>
        </p:spPr>
        <p:txBody>
          <a:bodyPr/>
          <a:lstStyle/>
          <a:p>
            <a:r>
              <a:rPr lang="fr-FR" sz="3200" dirty="0" smtClean="0"/>
              <a:t>               </a:t>
            </a:r>
            <a:r>
              <a:rPr lang="fr-FR" dirty="0" smtClean="0">
                <a:latin typeface="Arial" pitchFamily="34" charset="0"/>
                <a:cs typeface="Arial" pitchFamily="34" charset="0"/>
              </a:rPr>
              <a:t>Types de praxie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2000240"/>
            <a:ext cx="7772400" cy="4095760"/>
          </a:xfrm>
        </p:spPr>
        <p:txBody>
          <a:bodyPr/>
          <a:lstStyle/>
          <a:p>
            <a:pPr lvl="2">
              <a:lnSpc>
                <a:spcPct val="150000"/>
              </a:lnSpc>
              <a:buFont typeface="Wingdings" pitchFamily="2" charset="2"/>
              <a:buChar char="Ø"/>
            </a:pPr>
            <a:r>
              <a:rPr lang="fr-FR" sz="2400" dirty="0" smtClean="0"/>
              <a:t>Les praxies </a:t>
            </a:r>
            <a:r>
              <a:rPr lang="fr-FR" sz="2400" dirty="0" err="1" smtClean="0"/>
              <a:t>idéatoires</a:t>
            </a:r>
            <a:r>
              <a:rPr lang="fr-FR" sz="2400" dirty="0" smtClean="0"/>
              <a:t> ou idéomotrices</a:t>
            </a:r>
          </a:p>
          <a:p>
            <a:pPr lvl="2">
              <a:lnSpc>
                <a:spcPct val="150000"/>
              </a:lnSpc>
              <a:buFont typeface="Wingdings" pitchFamily="2" charset="2"/>
              <a:buChar char="Ø"/>
              <a:tabLst>
                <a:tab pos="3949700" algn="l"/>
              </a:tabLst>
            </a:pPr>
            <a:r>
              <a:rPr lang="fr-FR" sz="2400" dirty="0" smtClean="0"/>
              <a:t>Les praxies  constructives</a:t>
            </a:r>
          </a:p>
          <a:p>
            <a:pPr lvl="2">
              <a:lnSpc>
                <a:spcPct val="150000"/>
              </a:lnSpc>
              <a:buFont typeface="Wingdings" pitchFamily="2" charset="2"/>
              <a:buChar char="Ø"/>
            </a:pPr>
            <a:r>
              <a:rPr lang="fr-FR" sz="2400" dirty="0" smtClean="0"/>
              <a:t>Les praxies de l’habillage</a:t>
            </a:r>
          </a:p>
          <a:p>
            <a:pPr lvl="2">
              <a:lnSpc>
                <a:spcPct val="150000"/>
              </a:lnSpc>
              <a:buFont typeface="Wingdings" pitchFamily="2" charset="2"/>
              <a:buChar char="Ø"/>
            </a:pPr>
            <a:r>
              <a:rPr lang="fr-FR" sz="2400" dirty="0" smtClean="0"/>
              <a:t>Les praxies </a:t>
            </a:r>
            <a:r>
              <a:rPr lang="fr-FR" sz="2400" dirty="0" err="1" smtClean="0"/>
              <a:t>orofaciales</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85728"/>
            <a:ext cx="5643602" cy="533400"/>
          </a:xfrm>
          <a:ln>
            <a:solidFill>
              <a:schemeClr val="accent1"/>
            </a:solidFill>
          </a:ln>
        </p:spPr>
        <p:txBody>
          <a:bodyPr/>
          <a:lstStyle/>
          <a:p>
            <a:pPr algn="ctr"/>
            <a:r>
              <a:rPr lang="fr-FR" dirty="0" smtClean="0">
                <a:latin typeface="Arial" pitchFamily="34" charset="0"/>
                <a:cs typeface="Arial" pitchFamily="34" charset="0"/>
              </a:rPr>
              <a:t>TYPES DE PRAXIES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643050"/>
            <a:ext cx="7772400" cy="4452950"/>
          </a:xfrm>
        </p:spPr>
        <p:txBody>
          <a:bodyPr/>
          <a:lstStyle/>
          <a:p>
            <a:pPr>
              <a:lnSpc>
                <a:spcPct val="150000"/>
              </a:lnSpc>
              <a:buFont typeface="Wingdings" pitchFamily="2" charset="2"/>
              <a:buChar char="§"/>
            </a:pPr>
            <a:r>
              <a:rPr lang="fr-FR" sz="2400" u="sng" dirty="0" smtClean="0">
                <a:latin typeface="Arial" pitchFamily="34" charset="0"/>
                <a:cs typeface="Arial" pitchFamily="34" charset="0"/>
              </a:rPr>
              <a:t>Praxies </a:t>
            </a:r>
            <a:r>
              <a:rPr lang="fr-FR" sz="2400" u="sng" dirty="0" err="1" smtClean="0">
                <a:latin typeface="Arial" pitchFamily="34" charset="0"/>
                <a:cs typeface="Arial" pitchFamily="34" charset="0"/>
              </a:rPr>
              <a:t>idéatoires</a:t>
            </a:r>
            <a:r>
              <a:rPr lang="fr-FR" sz="2400" u="sng" dirty="0" smtClean="0">
                <a:latin typeface="Arial" pitchFamily="34" charset="0"/>
                <a:cs typeface="Arial" pitchFamily="34" charset="0"/>
              </a:rPr>
              <a:t>:</a:t>
            </a:r>
            <a:endParaRPr lang="fr-FR" sz="2400" dirty="0" smtClean="0">
              <a:latin typeface="Arial" pitchFamily="34" charset="0"/>
              <a:cs typeface="Arial" pitchFamily="34" charset="0"/>
            </a:endParaRPr>
          </a:p>
          <a:p>
            <a:pPr>
              <a:lnSpc>
                <a:spcPct val="150000"/>
              </a:lnSpc>
              <a:buNone/>
            </a:pPr>
            <a:r>
              <a:rPr lang="fr-FR" sz="2400" dirty="0" smtClean="0">
                <a:latin typeface="Arial" pitchFamily="34" charset="0"/>
                <a:cs typeface="Arial" pitchFamily="34" charset="0"/>
              </a:rPr>
              <a:t>utilisation ou manipulation d’objet( couverts)</a:t>
            </a:r>
          </a:p>
          <a:p>
            <a:pPr>
              <a:lnSpc>
                <a:spcPct val="150000"/>
              </a:lnSpc>
              <a:buFont typeface="Wingdings" pitchFamily="2" charset="2"/>
              <a:buChar char="§"/>
            </a:pPr>
            <a:r>
              <a:rPr lang="fr-FR" sz="2400" u="sng" dirty="0" smtClean="0">
                <a:latin typeface="Arial" pitchFamily="34" charset="0"/>
                <a:cs typeface="Arial" pitchFamily="34" charset="0"/>
              </a:rPr>
              <a:t>Praxies idéomotrices</a:t>
            </a:r>
            <a:r>
              <a:rPr lang="fr-FR" sz="2400" dirty="0" smtClean="0">
                <a:latin typeface="Arial" pitchFamily="34" charset="0"/>
                <a:cs typeface="Arial" pitchFamily="34" charset="0"/>
              </a:rPr>
              <a:t>( entre 3  et 7 ans):</a:t>
            </a:r>
          </a:p>
          <a:p>
            <a:pPr>
              <a:lnSpc>
                <a:spcPct val="150000"/>
              </a:lnSpc>
              <a:buNone/>
            </a:pPr>
            <a:r>
              <a:rPr lang="fr-FR" sz="2400" dirty="0" smtClean="0">
                <a:latin typeface="Arial" pitchFamily="34" charset="0"/>
                <a:cs typeface="Arial" pitchFamily="34" charset="0"/>
              </a:rPr>
              <a:t>Réalisation de gestes symboliques ou de mime</a:t>
            </a:r>
          </a:p>
          <a:p>
            <a:pPr>
              <a:lnSpc>
                <a:spcPct val="150000"/>
              </a:lnSpc>
              <a:buNone/>
            </a:pPr>
            <a:r>
              <a:rPr lang="fr-FR" sz="2400" dirty="0" smtClean="0">
                <a:latin typeface="Arial" pitchFamily="34" charset="0"/>
                <a:cs typeface="Arial" pitchFamily="34" charset="0"/>
              </a:rPr>
              <a:t>( marionnettes, salut, « chut »)</a:t>
            </a:r>
          </a:p>
          <a:p>
            <a:pPr lvl="4">
              <a:buFont typeface="Wingdings" pitchFamily="2" charset="2"/>
              <a:buChar char="Ø"/>
            </a:pPr>
            <a:endParaRPr lang="fr-FR" sz="2800" dirty="0" smtClean="0">
              <a:latin typeface="Arial" pitchFamily="34" charset="0"/>
              <a:cs typeface="Arial" pitchFamily="34" charset="0"/>
            </a:endParaRPr>
          </a:p>
          <a:p>
            <a:pPr lvl="4">
              <a:buFont typeface="Wingdings" pitchFamily="2" charset="2"/>
              <a:buChar char="Ø"/>
            </a:pPr>
            <a:endParaRPr lang="fr-F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Types de praxie</a:t>
            </a:r>
            <a:endParaRPr lang="fr-FR" dirty="0"/>
          </a:p>
        </p:txBody>
      </p:sp>
      <p:sp>
        <p:nvSpPr>
          <p:cNvPr id="3" name="Espace réservé du contenu 2"/>
          <p:cNvSpPr>
            <a:spLocks noGrp="1"/>
          </p:cNvSpPr>
          <p:nvPr>
            <p:ph idx="1"/>
          </p:nvPr>
        </p:nvSpPr>
        <p:spPr>
          <a:xfrm>
            <a:off x="838200" y="1785926"/>
            <a:ext cx="7772400" cy="4310074"/>
          </a:xfrm>
        </p:spPr>
        <p:txBody>
          <a:bodyPr/>
          <a:lstStyle/>
          <a:p>
            <a:pPr>
              <a:lnSpc>
                <a:spcPct val="150000"/>
              </a:lnSpc>
              <a:buFont typeface="Wingdings" pitchFamily="2" charset="2"/>
              <a:buChar char="§"/>
            </a:pPr>
            <a:r>
              <a:rPr lang="fr-FR" sz="2400" u="sng" dirty="0" smtClean="0">
                <a:latin typeface="Arial" pitchFamily="34" charset="0"/>
                <a:cs typeface="Arial" pitchFamily="34" charset="0"/>
              </a:rPr>
              <a:t>Praxies constructives</a:t>
            </a:r>
            <a:r>
              <a:rPr lang="fr-FR" sz="2400" dirty="0" smtClean="0">
                <a:latin typeface="Arial" pitchFamily="34" charset="0"/>
                <a:cs typeface="Arial" pitchFamily="34" charset="0"/>
              </a:rPr>
              <a:t> (début  entre  7 et 11 ans ):</a:t>
            </a:r>
          </a:p>
          <a:p>
            <a:pPr>
              <a:lnSpc>
                <a:spcPct val="150000"/>
              </a:lnSpc>
              <a:buNone/>
            </a:pPr>
            <a:r>
              <a:rPr lang="fr-FR" sz="2400" dirty="0" smtClean="0">
                <a:latin typeface="Arial" pitchFamily="34" charset="0"/>
                <a:cs typeface="Arial" pitchFamily="34" charset="0"/>
              </a:rPr>
              <a:t>Réalisation par des techniques d’assemblage, </a:t>
            </a:r>
          </a:p>
          <a:p>
            <a:pPr>
              <a:lnSpc>
                <a:spcPct val="150000"/>
              </a:lnSpc>
              <a:buNone/>
            </a:pPr>
            <a:r>
              <a:rPr lang="fr-FR" sz="2400" dirty="0" smtClean="0">
                <a:latin typeface="Arial" pitchFamily="34" charset="0"/>
                <a:cs typeface="Arial" pitchFamily="34" charset="0"/>
              </a:rPr>
              <a:t>à constituer un tout signifiant à partir d’éléments</a:t>
            </a:r>
          </a:p>
          <a:p>
            <a:pPr>
              <a:lnSpc>
                <a:spcPct val="150000"/>
              </a:lnSpc>
              <a:buNone/>
            </a:pPr>
            <a:r>
              <a:rPr lang="fr-FR" sz="2400" dirty="0" smtClean="0">
                <a:latin typeface="Arial" pitchFamily="34" charset="0"/>
                <a:cs typeface="Arial" pitchFamily="34" charset="0"/>
              </a:rPr>
              <a:t> non signifiants( jeux de construction, travaux</a:t>
            </a:r>
          </a:p>
          <a:p>
            <a:pPr>
              <a:lnSpc>
                <a:spcPct val="150000"/>
              </a:lnSpc>
              <a:buNone/>
            </a:pPr>
            <a:r>
              <a:rPr lang="fr-FR" sz="2400" dirty="0" smtClean="0">
                <a:latin typeface="Arial" pitchFamily="34" charset="0"/>
                <a:cs typeface="Arial" pitchFamily="34" charset="0"/>
              </a:rPr>
              <a:t> manuels, dessins, écriture)</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Types de praxie</a:t>
            </a:r>
            <a:endParaRPr lang="fr-FR" dirty="0"/>
          </a:p>
        </p:txBody>
      </p:sp>
      <p:sp>
        <p:nvSpPr>
          <p:cNvPr id="3" name="Espace réservé du contenu 2"/>
          <p:cNvSpPr>
            <a:spLocks noGrp="1"/>
          </p:cNvSpPr>
          <p:nvPr>
            <p:ph idx="1"/>
          </p:nvPr>
        </p:nvSpPr>
        <p:spPr>
          <a:xfrm>
            <a:off x="838200" y="1643050"/>
            <a:ext cx="7772400" cy="4452950"/>
          </a:xfrm>
        </p:spPr>
        <p:txBody>
          <a:bodyPr/>
          <a:lstStyle/>
          <a:p>
            <a:pPr>
              <a:lnSpc>
                <a:spcPct val="150000"/>
              </a:lnSpc>
              <a:buFont typeface="Wingdings" pitchFamily="2" charset="2"/>
              <a:buChar char="§"/>
            </a:pPr>
            <a:r>
              <a:rPr lang="fr-FR" sz="2400" u="sng" dirty="0" smtClean="0">
                <a:latin typeface="Arial" pitchFamily="34" charset="0"/>
                <a:cs typeface="Arial" pitchFamily="34" charset="0"/>
              </a:rPr>
              <a:t>Praxies de l’habillage</a:t>
            </a:r>
            <a:r>
              <a:rPr lang="fr-FR" sz="2400" dirty="0" smtClean="0">
                <a:latin typeface="Arial" pitchFamily="34" charset="0"/>
                <a:cs typeface="Arial" pitchFamily="34" charset="0"/>
              </a:rPr>
              <a:t> (entre 3 et 7 ans)</a:t>
            </a:r>
          </a:p>
          <a:p>
            <a:pPr>
              <a:lnSpc>
                <a:spcPct val="150000"/>
              </a:lnSpc>
              <a:buNone/>
            </a:pPr>
            <a:r>
              <a:rPr lang="fr-FR" sz="2400" dirty="0" smtClean="0">
                <a:latin typeface="Arial" pitchFamily="34" charset="0"/>
                <a:cs typeface="Arial" pitchFamily="34" charset="0"/>
              </a:rPr>
              <a:t>Capacité à s’habiller</a:t>
            </a:r>
          </a:p>
          <a:p>
            <a:pPr>
              <a:lnSpc>
                <a:spcPct val="150000"/>
              </a:lnSpc>
              <a:buFont typeface="Wingdings" pitchFamily="2" charset="2"/>
              <a:buChar char="§"/>
            </a:pPr>
            <a:r>
              <a:rPr lang="fr-FR" sz="2400" u="sng" dirty="0" smtClean="0">
                <a:latin typeface="Arial" pitchFamily="34" charset="0"/>
                <a:cs typeface="Arial" pitchFamily="34" charset="0"/>
              </a:rPr>
              <a:t>Praxies </a:t>
            </a:r>
            <a:r>
              <a:rPr lang="fr-FR" sz="2400" u="sng" dirty="0" err="1" smtClean="0">
                <a:latin typeface="Arial" pitchFamily="34" charset="0"/>
                <a:cs typeface="Arial" pitchFamily="34" charset="0"/>
              </a:rPr>
              <a:t>oro</a:t>
            </a:r>
            <a:r>
              <a:rPr lang="fr-FR" sz="2400" u="sng" dirty="0" smtClean="0">
                <a:latin typeface="Arial" pitchFamily="34" charset="0"/>
                <a:cs typeface="Arial" pitchFamily="34" charset="0"/>
              </a:rPr>
              <a:t>-faciales:</a:t>
            </a:r>
          </a:p>
          <a:p>
            <a:pPr>
              <a:lnSpc>
                <a:spcPct val="150000"/>
              </a:lnSpc>
              <a:buNone/>
            </a:pPr>
            <a:r>
              <a:rPr lang="fr-FR" sz="2400" dirty="0" smtClean="0">
                <a:latin typeface="Arial" pitchFamily="34" charset="0"/>
                <a:cs typeface="Arial" pitchFamily="34" charset="0"/>
              </a:rPr>
              <a:t>Touche les capacités motrice mises en jeu dans</a:t>
            </a:r>
          </a:p>
          <a:p>
            <a:pPr>
              <a:lnSpc>
                <a:spcPct val="150000"/>
              </a:lnSpc>
              <a:buNone/>
            </a:pPr>
            <a:r>
              <a:rPr lang="fr-FR" sz="2400" dirty="0" smtClean="0">
                <a:latin typeface="Arial" pitchFamily="34" charset="0"/>
                <a:cs typeface="Arial" pitchFamily="34" charset="0"/>
              </a:rPr>
              <a:t> la parole</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Les dyspraxies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071546"/>
            <a:ext cx="7772400" cy="5024454"/>
          </a:xfrm>
        </p:spPr>
        <p:txBody>
          <a:bodyPr/>
          <a:lstStyle/>
          <a:p>
            <a:pPr>
              <a:lnSpc>
                <a:spcPct val="150000"/>
              </a:lnSpc>
              <a:buNone/>
            </a:pPr>
            <a:r>
              <a:rPr lang="fr-FR" sz="2400" u="sng" dirty="0" smtClean="0">
                <a:latin typeface="Arial" pitchFamily="34" charset="0"/>
                <a:cs typeface="Arial" pitchFamily="34" charset="0"/>
              </a:rPr>
              <a:t>Définition fonctionnelle</a:t>
            </a:r>
            <a:r>
              <a:rPr lang="fr-FR" sz="2400" dirty="0" smtClean="0">
                <a:latin typeface="Arial" pitchFamily="34" charset="0"/>
                <a:cs typeface="Arial" pitchFamily="34" charset="0"/>
              </a:rPr>
              <a:t>:</a:t>
            </a:r>
          </a:p>
          <a:p>
            <a:pPr>
              <a:lnSpc>
                <a:spcPct val="150000"/>
              </a:lnSpc>
              <a:buNone/>
            </a:pPr>
            <a:endParaRPr lang="fr-FR" sz="2400" dirty="0" smtClean="0">
              <a:latin typeface="Arial" pitchFamily="34" charset="0"/>
              <a:cs typeface="Arial" pitchFamily="34" charset="0"/>
            </a:endParaRPr>
          </a:p>
          <a:p>
            <a:pPr lvl="1">
              <a:lnSpc>
                <a:spcPct val="150000"/>
              </a:lnSpc>
              <a:buFont typeface="Wingdings" pitchFamily="2" charset="2"/>
              <a:buChar char="§"/>
            </a:pPr>
            <a:r>
              <a:rPr lang="fr-FR" sz="2400" dirty="0" smtClean="0">
                <a:latin typeface="Arial" pitchFamily="34" charset="0"/>
                <a:cs typeface="Arial" pitchFamily="34" charset="0"/>
              </a:rPr>
              <a:t>Anomalie touchant la planification et la programmation des gestes volontaires</a:t>
            </a:r>
          </a:p>
          <a:p>
            <a:pPr lvl="1">
              <a:lnSpc>
                <a:spcPct val="150000"/>
              </a:lnSpc>
              <a:buNone/>
            </a:pPr>
            <a:endParaRPr lang="fr-FR" sz="2400" dirty="0" smtClean="0">
              <a:latin typeface="Arial" pitchFamily="34" charset="0"/>
              <a:cs typeface="Arial" pitchFamily="34" charset="0"/>
            </a:endParaRPr>
          </a:p>
          <a:p>
            <a:pPr lvl="1">
              <a:lnSpc>
                <a:spcPct val="150000"/>
              </a:lnSpc>
              <a:buFont typeface="Wingdings" pitchFamily="2" charset="2"/>
              <a:buChar char="§"/>
            </a:pPr>
            <a:r>
              <a:rPr lang="fr-FR" sz="2400" dirty="0" smtClean="0"/>
              <a:t>C’est un trouble de la réalisation du geste, impossibilité d’automatiser, d’intégrer au niveau cérébral les différents composants (</a:t>
            </a:r>
            <a:r>
              <a:rPr lang="fr-FR" sz="2400" dirty="0" smtClean="0">
                <a:latin typeface="Arial" pitchFamily="34" charset="0"/>
                <a:cs typeface="Arial" pitchFamily="34" charset="0"/>
              </a:rPr>
              <a:t>sensori-moteurs, spatiaux</a:t>
            </a:r>
            <a:r>
              <a:rPr lang="fr-FR" sz="2400" dirty="0" smtClean="0"/>
              <a:t> et temporels).</a:t>
            </a:r>
          </a:p>
          <a:p>
            <a:pPr lvl="2">
              <a:buFont typeface="Wingdings" pitchFamily="2" charset="2"/>
              <a:buChar char="§"/>
            </a:pPr>
            <a:endParaRPr lang="fr-FR" sz="2400" dirty="0" smtClean="0">
              <a:latin typeface="Arial" pitchFamily="34" charset="0"/>
              <a:cs typeface="Arial" pitchFamily="34" charset="0"/>
            </a:endParaRPr>
          </a:p>
          <a:p>
            <a:pPr lvl="2">
              <a:buFont typeface="Wingdings" pitchFamily="2" charset="2"/>
              <a:buChar char="§"/>
            </a:pPr>
            <a:endParaRPr lang="fr-FR" sz="2400" dirty="0" smtClean="0">
              <a:latin typeface="Arial" pitchFamily="34" charset="0"/>
              <a:cs typeface="Arial" pitchFamily="34" charset="0"/>
            </a:endParaRPr>
          </a:p>
          <a:p>
            <a:pPr lvl="2">
              <a:buNone/>
            </a:pP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Les dyspraxies</a:t>
            </a:r>
            <a:endParaRPr lang="fr-FR" dirty="0"/>
          </a:p>
        </p:txBody>
      </p:sp>
      <p:sp>
        <p:nvSpPr>
          <p:cNvPr id="3" name="Espace réservé du contenu 2"/>
          <p:cNvSpPr>
            <a:spLocks noGrp="1"/>
          </p:cNvSpPr>
          <p:nvPr>
            <p:ph idx="1"/>
          </p:nvPr>
        </p:nvSpPr>
        <p:spPr>
          <a:xfrm>
            <a:off x="838200" y="1142984"/>
            <a:ext cx="7772400" cy="4953016"/>
          </a:xfrm>
        </p:spPr>
        <p:txBody>
          <a:bodyPr/>
          <a:lstStyle/>
          <a:p>
            <a:pPr>
              <a:lnSpc>
                <a:spcPct val="150000"/>
              </a:lnSpc>
              <a:buNone/>
            </a:pPr>
            <a:r>
              <a:rPr lang="fr-FR" sz="2400" u="sng" dirty="0" smtClean="0">
                <a:latin typeface="Arial" pitchFamily="34" charset="0"/>
                <a:cs typeface="Arial" pitchFamily="34" charset="0"/>
              </a:rPr>
              <a:t>Définition CIM 10</a:t>
            </a:r>
            <a:r>
              <a:rPr lang="fr-FR" sz="2400" dirty="0" smtClean="0">
                <a:latin typeface="Arial" pitchFamily="34" charset="0"/>
                <a:cs typeface="Arial" pitchFamily="34" charset="0"/>
              </a:rPr>
              <a:t>:</a:t>
            </a:r>
          </a:p>
          <a:p>
            <a:pPr>
              <a:lnSpc>
                <a:spcPct val="150000"/>
              </a:lnSpc>
              <a:buNone/>
            </a:pPr>
            <a:endParaRPr lang="fr-FR" sz="2400" dirty="0" smtClean="0">
              <a:latin typeface="Arial" pitchFamily="34" charset="0"/>
              <a:cs typeface="Arial" pitchFamily="34" charset="0"/>
            </a:endParaRPr>
          </a:p>
          <a:p>
            <a:pPr lvl="2">
              <a:lnSpc>
                <a:spcPct val="150000"/>
              </a:lnSpc>
              <a:buFont typeface="Wingdings" pitchFamily="2" charset="2"/>
              <a:buChar char="§"/>
            </a:pPr>
            <a:r>
              <a:rPr lang="fr-FR" sz="2400" dirty="0" smtClean="0">
                <a:latin typeface="Arial" pitchFamily="34" charset="0"/>
                <a:cs typeface="Arial" pitchFamily="34" charset="0"/>
              </a:rPr>
              <a:t>Trouble spécifique du développement moteur dont la caractéristique essentielle est une altération du développement de la coordination motrice non imputable entièrement à un retard intellectuel ou à une affection neurologique spécifique congénitale ou acquise.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Les dyspraxies</a:t>
            </a:r>
            <a:endParaRPr lang="fr-FR" dirty="0"/>
          </a:p>
        </p:txBody>
      </p:sp>
      <p:sp>
        <p:nvSpPr>
          <p:cNvPr id="3" name="Espace réservé du contenu 2"/>
          <p:cNvSpPr>
            <a:spLocks noGrp="1"/>
          </p:cNvSpPr>
          <p:nvPr>
            <p:ph idx="1"/>
          </p:nvPr>
        </p:nvSpPr>
        <p:spPr>
          <a:xfrm>
            <a:off x="838200" y="1071546"/>
            <a:ext cx="7772400" cy="5357850"/>
          </a:xfrm>
        </p:spPr>
        <p:txBody>
          <a:bodyPr/>
          <a:lstStyle/>
          <a:p>
            <a:pPr>
              <a:lnSpc>
                <a:spcPct val="150000"/>
              </a:lnSpc>
              <a:buNone/>
            </a:pPr>
            <a:r>
              <a:rPr lang="fr-FR" u="sng" dirty="0" smtClean="0">
                <a:latin typeface="Arial" pitchFamily="34" charset="0"/>
                <a:cs typeface="Arial" pitchFamily="34" charset="0"/>
              </a:rPr>
              <a:t>DSM IV </a:t>
            </a:r>
            <a:r>
              <a:rPr lang="fr-FR" dirty="0" smtClean="0">
                <a:latin typeface="Arial" pitchFamily="34" charset="0"/>
                <a:cs typeface="Arial" pitchFamily="34" charset="0"/>
              </a:rPr>
              <a:t>: </a:t>
            </a:r>
          </a:p>
          <a:p>
            <a:pPr lvl="1">
              <a:lnSpc>
                <a:spcPct val="150000"/>
              </a:lnSpc>
              <a:buFont typeface="Wingdings" pitchFamily="2" charset="2"/>
              <a:buChar char="§"/>
            </a:pPr>
            <a:r>
              <a:rPr lang="fr-FR" sz="2000" dirty="0" smtClean="0"/>
              <a:t>Difficultés compte tenu de l’âge et des capacités intellectuelles  dans la réalisation des activités de la vie quotidienne nécessitant une coordination motrice, d’où retard dans les étapes du développement psychomoteur et signes de maladresse, difficultés </a:t>
            </a:r>
            <a:r>
              <a:rPr lang="fr-FR" sz="2000" dirty="0" err="1" smtClean="0"/>
              <a:t>graphomotrices</a:t>
            </a:r>
            <a:r>
              <a:rPr lang="fr-FR" sz="2000" dirty="0" smtClean="0"/>
              <a:t> et difficultés dans les activités sportives.</a:t>
            </a:r>
          </a:p>
          <a:p>
            <a:pPr lvl="1">
              <a:lnSpc>
                <a:spcPct val="150000"/>
              </a:lnSpc>
              <a:buFont typeface="Wingdings" pitchFamily="2" charset="2"/>
              <a:buChar char="§"/>
            </a:pPr>
            <a:r>
              <a:rPr lang="fr-FR" sz="2000" dirty="0" smtClean="0"/>
              <a:t>Elles atteignent significativement les résultats scolaires ou les activités de la vie quotidienne.</a:t>
            </a:r>
          </a:p>
          <a:p>
            <a:pPr lvl="1">
              <a:lnSpc>
                <a:spcPct val="150000"/>
              </a:lnSpc>
              <a:buFont typeface="Wingdings" pitchFamily="2" charset="2"/>
              <a:buChar char="§"/>
            </a:pPr>
            <a:r>
              <a:rPr lang="fr-FR" sz="2000" dirty="0" smtClean="0"/>
              <a:t>Absence d’affections connues notamment encéphalopathie ou dystrophie musculaire.</a:t>
            </a:r>
            <a:endParaRPr lang="fr-F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Conséquences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500174"/>
            <a:ext cx="7772400" cy="4595826"/>
          </a:xfrm>
        </p:spPr>
        <p:txBody>
          <a:bodyPr/>
          <a:lstStyle/>
          <a:p>
            <a:pPr>
              <a:lnSpc>
                <a:spcPct val="150000"/>
              </a:lnSpc>
              <a:buFont typeface="Wingdings" pitchFamily="2" charset="2"/>
              <a:buChar char="§"/>
            </a:pPr>
            <a:r>
              <a:rPr lang="fr-FR" sz="2400" dirty="0" smtClean="0">
                <a:latin typeface="Arial" pitchFamily="34" charset="0"/>
                <a:cs typeface="Arial" pitchFamily="34" charset="0"/>
              </a:rPr>
              <a:t>Effort d’apprentissage considérable des gestes nouveaux ( besoin de nb démonstrations, décomposition de la séquence du mouvement en sous unités)</a:t>
            </a:r>
          </a:p>
          <a:p>
            <a:pPr>
              <a:lnSpc>
                <a:spcPct val="150000"/>
              </a:lnSpc>
              <a:buFont typeface="Wingdings" pitchFamily="2" charset="2"/>
              <a:buChar char="§"/>
            </a:pPr>
            <a:r>
              <a:rPr lang="fr-FR" sz="2400" dirty="0" smtClean="0">
                <a:latin typeface="Arial" pitchFamily="34" charset="0"/>
                <a:cs typeface="Arial" pitchFamily="34" charset="0"/>
              </a:rPr>
              <a:t>Geste qui restera disharmonieux</a:t>
            </a:r>
          </a:p>
          <a:p>
            <a:pPr>
              <a:lnSpc>
                <a:spcPct val="150000"/>
              </a:lnSpc>
              <a:buFont typeface="Wingdings" pitchFamily="2" charset="2"/>
              <a:buChar char="§"/>
            </a:pPr>
            <a:r>
              <a:rPr lang="fr-FR" sz="2400" dirty="0" smtClean="0">
                <a:latin typeface="Arial" pitchFamily="34" charset="0"/>
                <a:cs typeface="Arial" pitchFamily="34" charset="0"/>
              </a:rPr>
              <a:t>Possibilité d’exécution  correcte de taches apprises dans un certain contexte mais pas de transfert des acquis dans un autre contexte</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Les catégories de geste</a:t>
            </a:r>
            <a:endParaRPr lang="fr-FR" dirty="0">
              <a:latin typeface="Arial" pitchFamily="34" charset="0"/>
              <a:cs typeface="Arial" pitchFamily="34" charset="0"/>
            </a:endParaRPr>
          </a:p>
        </p:txBody>
      </p:sp>
      <p:sp>
        <p:nvSpPr>
          <p:cNvPr id="3" name="Espace réservé du contenu 2"/>
          <p:cNvSpPr>
            <a:spLocks noGrp="1"/>
          </p:cNvSpPr>
          <p:nvPr>
            <p:ph sz="half" idx="1"/>
          </p:nvPr>
        </p:nvSpPr>
        <p:spPr>
          <a:xfrm>
            <a:off x="285720" y="928670"/>
            <a:ext cx="4362480" cy="5167330"/>
          </a:xfrm>
          <a:ln>
            <a:solidFill>
              <a:schemeClr val="tx1"/>
            </a:solidFill>
          </a:ln>
        </p:spPr>
        <p:txBody>
          <a:bodyPr/>
          <a:lstStyle/>
          <a:p>
            <a:pPr>
              <a:lnSpc>
                <a:spcPct val="150000"/>
              </a:lnSpc>
              <a:buFont typeface="Wingdings" pitchFamily="2" charset="2"/>
              <a:buChar char="Ø"/>
            </a:pPr>
            <a:r>
              <a:rPr lang="fr-FR" sz="2000" u="sng" dirty="0" smtClean="0">
                <a:latin typeface="Arial" pitchFamily="34" charset="0"/>
                <a:cs typeface="Arial" pitchFamily="34" charset="0"/>
              </a:rPr>
              <a:t>Les gestes universels:</a:t>
            </a:r>
          </a:p>
          <a:p>
            <a:pPr>
              <a:lnSpc>
                <a:spcPct val="150000"/>
              </a:lnSpc>
              <a:buNone/>
            </a:pPr>
            <a:r>
              <a:rPr lang="fr-FR" sz="2000" dirty="0" smtClean="0">
                <a:latin typeface="Arial" pitchFamily="34" charset="0"/>
                <a:cs typeface="Arial" pitchFamily="34" charset="0"/>
              </a:rPr>
              <a:t>Sont inscrits par l’évolution dans notre patrimoine génétique, qui s’acquièrent par le libre jeu des systèmes sensorimoteurs et </a:t>
            </a:r>
            <a:r>
              <a:rPr lang="fr-FR" sz="2000" dirty="0" err="1" smtClean="0">
                <a:latin typeface="Arial" pitchFamily="34" charset="0"/>
                <a:cs typeface="Arial" pitchFamily="34" charset="0"/>
              </a:rPr>
              <a:t>neuro</a:t>
            </a:r>
            <a:r>
              <a:rPr lang="fr-FR" sz="2000" dirty="0" smtClean="0">
                <a:latin typeface="Arial" pitchFamily="34" charset="0"/>
                <a:cs typeface="Arial" pitchFamily="34" charset="0"/>
              </a:rPr>
              <a:t>: </a:t>
            </a:r>
          </a:p>
          <a:p>
            <a:pPr>
              <a:lnSpc>
                <a:spcPct val="150000"/>
              </a:lnSpc>
              <a:buNone/>
            </a:pPr>
            <a:r>
              <a:rPr lang="fr-FR" sz="2000" dirty="0" smtClean="0">
                <a:latin typeface="Arial" pitchFamily="34" charset="0"/>
                <a:cs typeface="Arial" pitchFamily="34" charset="0"/>
              </a:rPr>
              <a:t>    ( marche, course, saut, équilibre </a:t>
            </a:r>
            <a:r>
              <a:rPr lang="fr-FR" sz="2000" dirty="0" err="1" smtClean="0">
                <a:latin typeface="Arial" pitchFamily="34" charset="0"/>
                <a:cs typeface="Arial" pitchFamily="34" charset="0"/>
              </a:rPr>
              <a:t>unipodal</a:t>
            </a:r>
            <a:r>
              <a:rPr lang="fr-FR" sz="2000" dirty="0" smtClean="0">
                <a:latin typeface="Arial" pitchFamily="34" charset="0"/>
                <a:cs typeface="Arial" pitchFamily="34" charset="0"/>
              </a:rPr>
              <a:t>…)</a:t>
            </a:r>
            <a:endParaRPr lang="fr-FR" sz="2000" dirty="0">
              <a:latin typeface="Arial" pitchFamily="34" charset="0"/>
              <a:cs typeface="Arial" pitchFamily="34" charset="0"/>
            </a:endParaRPr>
          </a:p>
        </p:txBody>
      </p:sp>
      <p:sp>
        <p:nvSpPr>
          <p:cNvPr id="4" name="Espace réservé du contenu 3"/>
          <p:cNvSpPr>
            <a:spLocks noGrp="1"/>
          </p:cNvSpPr>
          <p:nvPr>
            <p:ph sz="half" idx="2"/>
          </p:nvPr>
        </p:nvSpPr>
        <p:spPr>
          <a:xfrm>
            <a:off x="4800600" y="914400"/>
            <a:ext cx="4343400" cy="5181600"/>
          </a:xfrm>
          <a:ln>
            <a:solidFill>
              <a:schemeClr val="tx1"/>
            </a:solidFill>
          </a:ln>
        </p:spPr>
        <p:txBody>
          <a:bodyPr/>
          <a:lstStyle/>
          <a:p>
            <a:pPr>
              <a:lnSpc>
                <a:spcPct val="150000"/>
              </a:lnSpc>
              <a:buFont typeface="Wingdings" pitchFamily="2" charset="2"/>
              <a:buChar char="Ø"/>
            </a:pPr>
            <a:r>
              <a:rPr lang="fr-FR" sz="2000" u="sng" dirty="0" smtClean="0">
                <a:latin typeface="Arial" pitchFamily="34" charset="0"/>
                <a:cs typeface="Arial" pitchFamily="34" charset="0"/>
              </a:rPr>
              <a:t>Les gestes volontaires</a:t>
            </a:r>
          </a:p>
          <a:p>
            <a:pPr>
              <a:lnSpc>
                <a:spcPct val="150000"/>
              </a:lnSpc>
              <a:buNone/>
            </a:pPr>
            <a:r>
              <a:rPr lang="fr-FR" sz="2000" dirty="0" smtClean="0">
                <a:latin typeface="Arial" pitchFamily="34" charset="0"/>
                <a:cs typeface="Arial" pitchFamily="34" charset="0"/>
              </a:rPr>
              <a:t>Ils sont permis par notre équipement sensorimoteur et </a:t>
            </a:r>
            <a:r>
              <a:rPr lang="fr-FR" sz="2000" dirty="0" err="1" smtClean="0">
                <a:latin typeface="Arial" pitchFamily="34" charset="0"/>
                <a:cs typeface="Arial" pitchFamily="34" charset="0"/>
              </a:rPr>
              <a:t>neuro</a:t>
            </a:r>
            <a:r>
              <a:rPr lang="fr-FR" sz="2000" dirty="0" smtClean="0">
                <a:latin typeface="Arial" pitchFamily="34" charset="0"/>
                <a:cs typeface="Arial" pitchFamily="34" charset="0"/>
              </a:rPr>
              <a:t>, indispensables dans un contexte social ou culturel donné, issus d’un apprentissage et d’un entrainement</a:t>
            </a:r>
          </a:p>
          <a:p>
            <a:pPr>
              <a:buNone/>
            </a:pPr>
            <a:r>
              <a:rPr lang="fr-FR" sz="24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10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ox(in)">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ox(in)">
                                      <p:cBhvr>
                                        <p:cTn id="2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73100" y="642918"/>
            <a:ext cx="8229600" cy="785818"/>
          </a:xfrm>
          <a:prstGeom prst="rect">
            <a:avLst/>
          </a:prstGeom>
          <a:noFill/>
          <a:ln w="9525">
            <a:solidFill>
              <a:schemeClr val="accent1"/>
            </a:solidFill>
            <a:miter lim="800000"/>
            <a:headEnd/>
            <a:tailEnd/>
          </a:ln>
        </p:spPr>
        <p:txBody>
          <a:bodyPr anchor="ctr" anchorCtr="1"/>
          <a:lstStyle/>
          <a:p>
            <a:pPr algn="ctr"/>
            <a:r>
              <a:rPr lang="fr-FR" sz="2800" dirty="0">
                <a:solidFill>
                  <a:schemeClr val="tx2"/>
                </a:solidFill>
                <a:latin typeface="Arial" pitchFamily="34" charset="0"/>
                <a:cs typeface="Arial" pitchFamily="34" charset="0"/>
              </a:rPr>
              <a:t>Quand suspecter une dyspraxie ?</a:t>
            </a:r>
          </a:p>
        </p:txBody>
      </p:sp>
      <p:sp>
        <p:nvSpPr>
          <p:cNvPr id="14339" name="Rectangle 5"/>
          <p:cNvSpPr>
            <a:spLocks noChangeArrowheads="1"/>
          </p:cNvSpPr>
          <p:nvPr/>
        </p:nvSpPr>
        <p:spPr bwMode="auto">
          <a:xfrm>
            <a:off x="673100" y="1643050"/>
            <a:ext cx="8229600" cy="4699013"/>
          </a:xfrm>
          <a:prstGeom prst="rect">
            <a:avLst/>
          </a:prstGeom>
          <a:noFill/>
          <a:ln w="9525">
            <a:noFill/>
            <a:miter lim="800000"/>
            <a:headEnd/>
            <a:tailEnd/>
          </a:ln>
        </p:spPr>
        <p:txBody>
          <a:bodyPr/>
          <a:lstStyle/>
          <a:p>
            <a:pPr marL="342900" indent="-342900">
              <a:lnSpc>
                <a:spcPct val="150000"/>
              </a:lnSpc>
              <a:spcBef>
                <a:spcPct val="20000"/>
              </a:spcBef>
              <a:buFontTx/>
              <a:buChar char="•"/>
            </a:pPr>
            <a:r>
              <a:rPr lang="fr-FR" dirty="0">
                <a:latin typeface="Arial" pitchFamily="34" charset="0"/>
                <a:cs typeface="Arial" pitchFamily="34" charset="0"/>
              </a:rPr>
              <a:t>Maladresse dans différents domaines : </a:t>
            </a:r>
          </a:p>
          <a:p>
            <a:pPr marL="742950" lvl="1" indent="-285750">
              <a:lnSpc>
                <a:spcPct val="150000"/>
              </a:lnSpc>
              <a:spcBef>
                <a:spcPct val="20000"/>
              </a:spcBef>
              <a:buFontTx/>
              <a:buChar char="–"/>
            </a:pPr>
            <a:r>
              <a:rPr lang="fr-FR" dirty="0" smtClean="0">
                <a:latin typeface="Arial" pitchFamily="34" charset="0"/>
                <a:cs typeface="Arial" pitchFamily="34" charset="0"/>
              </a:rPr>
              <a:t>Puzzles</a:t>
            </a:r>
            <a:r>
              <a:rPr lang="fr-FR" dirty="0">
                <a:latin typeface="Arial" pitchFamily="34" charset="0"/>
                <a:cs typeface="Arial" pitchFamily="34" charset="0"/>
              </a:rPr>
              <a:t>, jeux de constructions (cubes), avec perception de l’échec</a:t>
            </a:r>
          </a:p>
          <a:p>
            <a:pPr marL="742950" lvl="1" indent="-285750">
              <a:lnSpc>
                <a:spcPct val="150000"/>
              </a:lnSpc>
              <a:spcBef>
                <a:spcPct val="20000"/>
              </a:spcBef>
              <a:buFontTx/>
              <a:buChar char="–"/>
            </a:pPr>
            <a:r>
              <a:rPr lang="fr-FR" dirty="0">
                <a:latin typeface="Arial" pitchFamily="34" charset="0"/>
                <a:cs typeface="Arial" pitchFamily="34" charset="0"/>
              </a:rPr>
              <a:t>Dessin et graphisme: dessins spontanés pauvres et malhabiles, éléments dispersés, sans relations topologiques, contrastant avec des discours et commentaires adaptés et pertinents</a:t>
            </a:r>
          </a:p>
          <a:p>
            <a:pPr marL="742950" lvl="1" indent="-285750">
              <a:lnSpc>
                <a:spcPct val="150000"/>
              </a:lnSpc>
              <a:spcBef>
                <a:spcPct val="20000"/>
              </a:spcBef>
              <a:buFontTx/>
              <a:buChar char="–"/>
            </a:pPr>
            <a:r>
              <a:rPr lang="fr-FR" dirty="0" smtClean="0">
                <a:latin typeface="Arial" pitchFamily="34" charset="0"/>
                <a:cs typeface="Arial" pitchFamily="34" charset="0"/>
              </a:rPr>
              <a:t>Repas,  </a:t>
            </a:r>
            <a:r>
              <a:rPr lang="fr-FR" dirty="0">
                <a:latin typeface="Arial" pitchFamily="34" charset="0"/>
                <a:cs typeface="Arial" pitchFamily="34" charset="0"/>
              </a:rPr>
              <a:t>éplucher, couper. Habillage.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57200" y="428604"/>
            <a:ext cx="8229600" cy="785818"/>
          </a:xfrm>
          <a:prstGeom prst="rect">
            <a:avLst/>
          </a:prstGeom>
          <a:noFill/>
          <a:ln w="9525">
            <a:solidFill>
              <a:schemeClr val="accent1"/>
            </a:solidFill>
            <a:miter lim="800000"/>
            <a:headEnd/>
            <a:tailEnd/>
          </a:ln>
        </p:spPr>
        <p:txBody>
          <a:bodyPr anchor="ctr" anchorCtr="1"/>
          <a:lstStyle/>
          <a:p>
            <a:pPr algn="ctr"/>
            <a:r>
              <a:rPr lang="fr-FR" sz="2800" dirty="0">
                <a:solidFill>
                  <a:schemeClr val="tx2"/>
                </a:solidFill>
                <a:latin typeface="Arial" pitchFamily="34" charset="0"/>
                <a:cs typeface="Arial" pitchFamily="34" charset="0"/>
              </a:rPr>
              <a:t>Caractéristiques de la maladresse</a:t>
            </a:r>
          </a:p>
        </p:txBody>
      </p:sp>
      <p:sp>
        <p:nvSpPr>
          <p:cNvPr id="15363" name="Rectangle 5"/>
          <p:cNvSpPr>
            <a:spLocks noChangeArrowheads="1"/>
          </p:cNvSpPr>
          <p:nvPr/>
        </p:nvSpPr>
        <p:spPr bwMode="auto">
          <a:xfrm>
            <a:off x="395288" y="1928802"/>
            <a:ext cx="8229600" cy="4154498"/>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fr-FR" dirty="0" smtClean="0">
                <a:latin typeface="Arial" pitchFamily="34" charset="0"/>
                <a:cs typeface="Arial" pitchFamily="34" charset="0"/>
              </a:rPr>
              <a:t>Fluctuation </a:t>
            </a:r>
            <a:r>
              <a:rPr lang="fr-FR" dirty="0">
                <a:latin typeface="Arial" pitchFamily="34" charset="0"/>
                <a:cs typeface="Arial" pitchFamily="34" charset="0"/>
              </a:rPr>
              <a:t>des </a:t>
            </a:r>
            <a:r>
              <a:rPr lang="fr-FR" dirty="0" smtClean="0">
                <a:latin typeface="Arial" pitchFamily="34" charset="0"/>
                <a:cs typeface="Arial" pitchFamily="34" charset="0"/>
              </a:rPr>
              <a:t>réalisations</a:t>
            </a:r>
            <a:endParaRPr lang="fr-FR" dirty="0">
              <a:latin typeface="Arial" pitchFamily="34" charset="0"/>
              <a:cs typeface="Arial" pitchFamily="34" charset="0"/>
            </a:endParaRPr>
          </a:p>
          <a:p>
            <a:pPr marL="342900" indent="-342900">
              <a:lnSpc>
                <a:spcPct val="150000"/>
              </a:lnSpc>
              <a:spcBef>
                <a:spcPct val="20000"/>
              </a:spcBef>
              <a:buFontTx/>
              <a:buChar char="•"/>
            </a:pPr>
            <a:r>
              <a:rPr lang="fr-FR" dirty="0">
                <a:latin typeface="Arial" pitchFamily="34" charset="0"/>
                <a:cs typeface="Arial" pitchFamily="34" charset="0"/>
              </a:rPr>
              <a:t>Conscience de l’échec</a:t>
            </a:r>
          </a:p>
          <a:p>
            <a:pPr marL="342900" indent="-342900">
              <a:lnSpc>
                <a:spcPct val="150000"/>
              </a:lnSpc>
              <a:spcBef>
                <a:spcPct val="20000"/>
              </a:spcBef>
              <a:buFontTx/>
              <a:buChar char="•"/>
            </a:pPr>
            <a:r>
              <a:rPr lang="fr-FR" dirty="0">
                <a:latin typeface="Arial" pitchFamily="34" charset="0"/>
                <a:cs typeface="Arial" pitchFamily="34" charset="0"/>
              </a:rPr>
              <a:t>Toxicité du modèle, de la démonstration, de la référence visuelle et amélioration de la réalisation par la description verbale des différentes étapes de réalisation de la tâche en cas de dyspraxie </a:t>
            </a:r>
            <a:r>
              <a:rPr lang="fr-FR" dirty="0" err="1" smtClean="0">
                <a:latin typeface="Arial" pitchFamily="34" charset="0"/>
                <a:cs typeface="Arial" pitchFamily="34" charset="0"/>
              </a:rPr>
              <a:t>visuo</a:t>
            </a:r>
            <a:r>
              <a:rPr lang="fr-FR" dirty="0" smtClean="0">
                <a:latin typeface="Arial" pitchFamily="34" charset="0"/>
                <a:cs typeface="Arial" pitchFamily="34" charset="0"/>
              </a:rPr>
              <a:t>-spatiale</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750" y="188913"/>
            <a:ext cx="8229600" cy="1139825"/>
          </a:xfrm>
          <a:prstGeom prst="rect">
            <a:avLst/>
          </a:prstGeom>
          <a:noFill/>
          <a:ln w="9525">
            <a:solidFill>
              <a:schemeClr val="accent1"/>
            </a:solidFill>
            <a:miter lim="800000"/>
            <a:headEnd/>
            <a:tailEnd/>
          </a:ln>
        </p:spPr>
        <p:txBody>
          <a:bodyPr anchor="ctr" anchorCtr="1"/>
          <a:lstStyle/>
          <a:p>
            <a:pPr algn="ctr"/>
            <a:r>
              <a:rPr lang="fr-FR" sz="2800" dirty="0">
                <a:solidFill>
                  <a:schemeClr val="tx2"/>
                </a:solidFill>
                <a:latin typeface="Arial" pitchFamily="34" charset="0"/>
                <a:cs typeface="Arial" pitchFamily="34" charset="0"/>
              </a:rPr>
              <a:t>Dyspraxie constructive et </a:t>
            </a:r>
            <a:br>
              <a:rPr lang="fr-FR" sz="2800" dirty="0">
                <a:solidFill>
                  <a:schemeClr val="tx2"/>
                </a:solidFill>
                <a:latin typeface="Arial" pitchFamily="34" charset="0"/>
                <a:cs typeface="Arial" pitchFamily="34" charset="0"/>
              </a:rPr>
            </a:br>
            <a:r>
              <a:rPr lang="fr-FR" sz="2800" dirty="0" err="1">
                <a:solidFill>
                  <a:schemeClr val="tx2"/>
                </a:solidFill>
                <a:latin typeface="Arial" pitchFamily="34" charset="0"/>
                <a:cs typeface="Arial" pitchFamily="34" charset="0"/>
              </a:rPr>
              <a:t>visuo</a:t>
            </a:r>
            <a:r>
              <a:rPr lang="fr-FR" sz="2800" dirty="0">
                <a:solidFill>
                  <a:schemeClr val="tx2"/>
                </a:solidFill>
                <a:latin typeface="Arial" pitchFamily="34" charset="0"/>
                <a:cs typeface="Arial" pitchFamily="34" charset="0"/>
              </a:rPr>
              <a:t>-spatiale </a:t>
            </a:r>
          </a:p>
        </p:txBody>
      </p:sp>
      <p:sp>
        <p:nvSpPr>
          <p:cNvPr id="16387" name="Rectangle 5"/>
          <p:cNvSpPr>
            <a:spLocks noChangeArrowheads="1"/>
          </p:cNvSpPr>
          <p:nvPr/>
        </p:nvSpPr>
        <p:spPr bwMode="auto">
          <a:xfrm>
            <a:off x="179388" y="1714488"/>
            <a:ext cx="8964612" cy="5143512"/>
          </a:xfrm>
          <a:prstGeom prst="rect">
            <a:avLst/>
          </a:prstGeom>
          <a:noFill/>
          <a:ln w="9525">
            <a:noFill/>
            <a:miter lim="800000"/>
            <a:headEnd/>
            <a:tailEnd/>
          </a:ln>
        </p:spPr>
        <p:txBody>
          <a:bodyPr/>
          <a:lstStyle/>
          <a:p>
            <a:pPr marL="342900" indent="-342900">
              <a:lnSpc>
                <a:spcPct val="150000"/>
              </a:lnSpc>
              <a:spcBef>
                <a:spcPct val="20000"/>
              </a:spcBef>
              <a:buFontTx/>
              <a:buChar char="•"/>
            </a:pPr>
            <a:r>
              <a:rPr lang="fr-FR" dirty="0">
                <a:latin typeface="Arial" pitchFamily="34" charset="0"/>
                <a:cs typeface="Arial" pitchFamily="34" charset="0"/>
              </a:rPr>
              <a:t>Difficultés aux puzzles, jeux de construction …, mais aime les jeux symboliques non instrumentaux (jouer à la maîtresse …), imaginaire riche, pas d’isolement ni de troubles relationnels.        </a:t>
            </a:r>
          </a:p>
          <a:p>
            <a:pPr marL="342900" indent="-342900">
              <a:lnSpc>
                <a:spcPct val="150000"/>
              </a:lnSpc>
              <a:spcBef>
                <a:spcPct val="20000"/>
              </a:spcBef>
              <a:buFontTx/>
              <a:buChar char="•"/>
            </a:pPr>
            <a:r>
              <a:rPr lang="fr-FR" dirty="0">
                <a:latin typeface="Arial" pitchFamily="34" charset="0"/>
                <a:cs typeface="Arial" pitchFamily="34" charset="0"/>
              </a:rPr>
              <a:t>»Dire » mieux que « Faire »</a:t>
            </a:r>
          </a:p>
          <a:p>
            <a:pPr marL="342900" indent="-342900">
              <a:lnSpc>
                <a:spcPct val="150000"/>
              </a:lnSpc>
              <a:spcBef>
                <a:spcPct val="20000"/>
              </a:spcBef>
              <a:buFontTx/>
              <a:buChar char="•"/>
            </a:pPr>
            <a:r>
              <a:rPr lang="fr-FR" dirty="0">
                <a:latin typeface="Arial" pitchFamily="34" charset="0"/>
                <a:cs typeface="Arial" pitchFamily="34" charset="0"/>
              </a:rPr>
              <a:t>Graphisme et dessins très altérés, pauvres. Copie de modèle impossible, meilleur en spontané ou avec aide verbale. Mieux en lettres non attachées. Lettres en miroir, inversions,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428604"/>
            <a:ext cx="8143932" cy="5632311"/>
          </a:xfrm>
          <a:prstGeom prst="rect">
            <a:avLst/>
          </a:prstGeom>
          <a:noFill/>
        </p:spPr>
        <p:txBody>
          <a:bodyPr wrap="square" rtlCol="0">
            <a:spAutoFit/>
          </a:bodyPr>
          <a:lstStyle/>
          <a:p>
            <a:pPr>
              <a:lnSpc>
                <a:spcPct val="150000"/>
              </a:lnSpc>
              <a:buFont typeface="Wingdings" pitchFamily="2" charset="2"/>
              <a:buChar char="§"/>
            </a:pPr>
            <a:r>
              <a:rPr lang="fr-FR" dirty="0" smtClean="0">
                <a:latin typeface="Arial" pitchFamily="34" charset="0"/>
                <a:cs typeface="Arial" pitchFamily="34" charset="0"/>
              </a:rPr>
              <a:t>Lecture: les conversions </a:t>
            </a:r>
            <a:r>
              <a:rPr lang="fr-FR" dirty="0" err="1" smtClean="0">
                <a:latin typeface="Arial" pitchFamily="34" charset="0"/>
                <a:cs typeface="Arial" pitchFamily="34" charset="0"/>
              </a:rPr>
              <a:t>grapho-phonologiques</a:t>
            </a:r>
            <a:r>
              <a:rPr lang="fr-FR" dirty="0" smtClean="0">
                <a:latin typeface="Arial" pitchFamily="34" charset="0"/>
                <a:cs typeface="Arial" pitchFamily="34" charset="0"/>
              </a:rPr>
              <a:t> peuvent ne poser aucun problème.</a:t>
            </a:r>
          </a:p>
          <a:p>
            <a:pPr>
              <a:lnSpc>
                <a:spcPct val="150000"/>
              </a:lnSpc>
            </a:pPr>
            <a:endParaRPr lang="fr-FR" dirty="0" smtClean="0">
              <a:latin typeface="Arial" pitchFamily="34" charset="0"/>
              <a:cs typeface="Arial" pitchFamily="34" charset="0"/>
            </a:endParaRPr>
          </a:p>
          <a:p>
            <a:pPr>
              <a:lnSpc>
                <a:spcPct val="150000"/>
              </a:lnSpc>
            </a:pPr>
            <a:endParaRPr lang="fr-FR" dirty="0" smtClean="0">
              <a:latin typeface="Arial" pitchFamily="34" charset="0"/>
              <a:cs typeface="Arial" pitchFamily="34" charset="0"/>
            </a:endParaRPr>
          </a:p>
          <a:p>
            <a:pPr>
              <a:lnSpc>
                <a:spcPct val="150000"/>
              </a:lnSpc>
              <a:buFont typeface="Wingdings" pitchFamily="2" charset="2"/>
              <a:buChar char="§"/>
            </a:pPr>
            <a:r>
              <a:rPr lang="fr-FR" dirty="0" smtClean="0">
                <a:latin typeface="Arial" pitchFamily="34" charset="0"/>
                <a:cs typeface="Arial" pitchFamily="34" charset="0"/>
              </a:rPr>
              <a:t>Plus tard: lenteur et fatigabilité anormale, sauts de mots ou de lignes, besoin de suivre avec le doigt, impossibilité de retrouver visuellement une information dans le texte, non accès à la lecture courante, variation des possibilités en fonction de la présentation du texte. Dysorthographie secondaire par défaut de lexique. </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85728"/>
            <a:ext cx="7924800" cy="533400"/>
          </a:xfrm>
          <a:ln>
            <a:solidFill>
              <a:schemeClr val="accent1"/>
            </a:solidFill>
          </a:ln>
        </p:spPr>
        <p:txBody>
          <a:bodyPr/>
          <a:lstStyle/>
          <a:p>
            <a:pPr algn="ctr"/>
            <a:r>
              <a:rPr lang="fr-FR" dirty="0" smtClean="0">
                <a:latin typeface="Arial" pitchFamily="34" charset="0"/>
                <a:cs typeface="Arial" pitchFamily="34" charset="0"/>
              </a:rPr>
              <a:t>Dyscalculie spatiale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142984"/>
            <a:ext cx="7772400" cy="4953016"/>
          </a:xfrm>
        </p:spPr>
        <p:txBody>
          <a:bodyPr/>
          <a:lstStyle/>
          <a:p>
            <a:pPr>
              <a:lnSpc>
                <a:spcPct val="150000"/>
              </a:lnSpc>
              <a:buFont typeface="Wingdings" pitchFamily="2" charset="2"/>
              <a:buChar char="Ø"/>
            </a:pPr>
            <a:r>
              <a:rPr lang="fr-FR" sz="2400" dirty="0" smtClean="0">
                <a:latin typeface="Arial" pitchFamily="34" charset="0"/>
                <a:cs typeface="Arial" pitchFamily="34" charset="0"/>
              </a:rPr>
              <a:t>Difficulté d’accès au dénombrement et à la notion d’invariant du nombre du fait des troubles d’exploration de l’espace jusqu’à compromettre la  notion de nombre…</a:t>
            </a:r>
          </a:p>
          <a:p>
            <a:pPr>
              <a:lnSpc>
                <a:spcPct val="150000"/>
              </a:lnSpc>
              <a:buFont typeface="Wingdings" pitchFamily="2" charset="2"/>
              <a:buChar char="Ø"/>
            </a:pPr>
            <a:r>
              <a:rPr lang="fr-FR" sz="2400" dirty="0" smtClean="0">
                <a:latin typeface="Arial" pitchFamily="34" charset="0"/>
                <a:cs typeface="Arial" pitchFamily="34" charset="0"/>
              </a:rPr>
              <a:t>Difficultés de résolution des opérations de part le mode de présentation</a:t>
            </a:r>
          </a:p>
          <a:p>
            <a:pPr>
              <a:lnSpc>
                <a:spcPct val="150000"/>
              </a:lnSpc>
              <a:buFont typeface="Wingdings" pitchFamily="2" charset="2"/>
              <a:buChar char="Ø"/>
            </a:pPr>
            <a:r>
              <a:rPr lang="fr-FR" sz="2400" dirty="0" smtClean="0">
                <a:latin typeface="Arial" pitchFamily="34" charset="0"/>
                <a:cs typeface="Arial" pitchFamily="34" charset="0"/>
              </a:rPr>
              <a:t>… mais laisse intacte l’accès au opérations logiques, au calcul mental.</a:t>
            </a:r>
          </a:p>
          <a:p>
            <a:pPr>
              <a:lnSpc>
                <a:spcPct val="150000"/>
              </a:lnSpc>
              <a:buFont typeface="Wingdings" pitchFamily="2" charset="2"/>
              <a:buChar char="Ø"/>
            </a:pPr>
            <a:r>
              <a:rPr lang="fr-FR" sz="2400" dirty="0" smtClean="0">
                <a:latin typeface="Arial" pitchFamily="34" charset="0"/>
                <a:cs typeface="Arial" pitchFamily="34" charset="0"/>
              </a:rPr>
              <a:t>La géométrie est souvent impossible</a:t>
            </a:r>
          </a:p>
          <a:p>
            <a:pPr>
              <a:lnSpc>
                <a:spcPct val="150000"/>
              </a:lnSpc>
              <a:buNone/>
            </a:pPr>
            <a:r>
              <a:rPr lang="fr-FR" sz="2400" dirty="0" smtClean="0">
                <a:latin typeface="Arial" pitchFamily="34" charset="0"/>
                <a:cs typeface="Arial" pitchFamily="34" charset="0"/>
              </a:rPr>
              <a:t> </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14290"/>
            <a:ext cx="6429420" cy="533400"/>
          </a:xfrm>
          <a:ln>
            <a:solidFill>
              <a:schemeClr val="accent1"/>
            </a:solidFill>
          </a:ln>
        </p:spPr>
        <p:txBody>
          <a:bodyPr/>
          <a:lstStyle/>
          <a:p>
            <a:r>
              <a:rPr lang="fr-FR" dirty="0" smtClean="0">
                <a:latin typeface="Arial" pitchFamily="34" charset="0"/>
                <a:cs typeface="Arial" pitchFamily="34" charset="0"/>
              </a:rPr>
              <a:t>          Accès aux outils scolaires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643050"/>
            <a:ext cx="7772400" cy="4452950"/>
          </a:xfrm>
        </p:spPr>
        <p:txBody>
          <a:bodyPr/>
          <a:lstStyle/>
          <a:p>
            <a:pPr>
              <a:lnSpc>
                <a:spcPct val="150000"/>
              </a:lnSpc>
              <a:buFont typeface="Wingdings" pitchFamily="2" charset="2"/>
              <a:buChar char="§"/>
            </a:pPr>
            <a:r>
              <a:rPr lang="fr-FR" sz="2400" dirty="0" smtClean="0">
                <a:latin typeface="Arial" pitchFamily="34" charset="0"/>
                <a:cs typeface="Arial" pitchFamily="34" charset="0"/>
              </a:rPr>
              <a:t>Difficulté dans l’utilisation des outils scolaires ( règle, compas, rapporteur…)</a:t>
            </a:r>
          </a:p>
          <a:p>
            <a:pPr>
              <a:lnSpc>
                <a:spcPct val="150000"/>
              </a:lnSpc>
              <a:buNone/>
            </a:pPr>
            <a:endParaRPr lang="fr-FR" sz="2400" dirty="0" smtClean="0">
              <a:latin typeface="Arial" pitchFamily="34" charset="0"/>
              <a:cs typeface="Arial" pitchFamily="34" charset="0"/>
            </a:endParaRPr>
          </a:p>
          <a:p>
            <a:pPr>
              <a:lnSpc>
                <a:spcPct val="150000"/>
              </a:lnSpc>
              <a:buFont typeface="Wingdings" pitchFamily="2" charset="2"/>
              <a:buChar char="§"/>
            </a:pPr>
            <a:r>
              <a:rPr lang="fr-FR" sz="2400" dirty="0" smtClean="0">
                <a:latin typeface="Arial" pitchFamily="34" charset="0"/>
                <a:cs typeface="Arial" pitchFamily="34" charset="0"/>
              </a:rPr>
              <a:t>L’organisation de la page très complexe: </a:t>
            </a:r>
          </a:p>
          <a:p>
            <a:pPr>
              <a:lnSpc>
                <a:spcPct val="150000"/>
              </a:lnSpc>
              <a:buNone/>
            </a:pPr>
            <a:r>
              <a:rPr lang="fr-FR" sz="2400" dirty="0" smtClean="0">
                <a:latin typeface="Arial" pitchFamily="34" charset="0"/>
                <a:cs typeface="Arial" pitchFamily="34" charset="0"/>
              </a:rPr>
              <a:t>        travail sale et  « bâclé »</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Le bilan</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285860"/>
            <a:ext cx="7772400" cy="4810140"/>
          </a:xfrm>
        </p:spPr>
        <p:txBody>
          <a:bodyPr/>
          <a:lstStyle/>
          <a:p>
            <a:pPr>
              <a:lnSpc>
                <a:spcPct val="150000"/>
              </a:lnSpc>
              <a:buFont typeface="Wingdings" pitchFamily="2" charset="2"/>
              <a:buChar char="§"/>
            </a:pPr>
            <a:r>
              <a:rPr lang="fr-FR" sz="2400" dirty="0" smtClean="0">
                <a:latin typeface="Arial" pitchFamily="34" charset="0"/>
                <a:cs typeface="Arial" pitchFamily="34" charset="0"/>
              </a:rPr>
              <a:t>Médical</a:t>
            </a:r>
          </a:p>
          <a:p>
            <a:pPr>
              <a:lnSpc>
                <a:spcPct val="150000"/>
              </a:lnSpc>
              <a:buFont typeface="Wingdings" pitchFamily="2" charset="2"/>
              <a:buChar char="§"/>
            </a:pPr>
            <a:r>
              <a:rPr lang="fr-FR" sz="2400" dirty="0" smtClean="0">
                <a:latin typeface="Arial" pitchFamily="34" charset="0"/>
                <a:cs typeface="Arial" pitchFamily="34" charset="0"/>
              </a:rPr>
              <a:t>Neuropsychologique</a:t>
            </a:r>
          </a:p>
          <a:p>
            <a:pPr>
              <a:lnSpc>
                <a:spcPct val="150000"/>
              </a:lnSpc>
              <a:buFont typeface="Wingdings" pitchFamily="2" charset="2"/>
              <a:buChar char="§"/>
            </a:pPr>
            <a:r>
              <a:rPr lang="fr-FR" sz="2400" dirty="0" smtClean="0">
                <a:latin typeface="Arial" pitchFamily="34" charset="0"/>
                <a:cs typeface="Arial" pitchFamily="34" charset="0"/>
              </a:rPr>
              <a:t>Psychomoteur</a:t>
            </a:r>
          </a:p>
          <a:p>
            <a:pPr>
              <a:lnSpc>
                <a:spcPct val="150000"/>
              </a:lnSpc>
              <a:buFont typeface="Wingdings" pitchFamily="2" charset="2"/>
              <a:buChar char="§"/>
            </a:pPr>
            <a:r>
              <a:rPr lang="fr-FR" sz="2400" dirty="0" smtClean="0">
                <a:latin typeface="Arial" pitchFamily="34" charset="0"/>
                <a:cs typeface="Arial" pitchFamily="34" charset="0"/>
              </a:rPr>
              <a:t>Orthoptique</a:t>
            </a:r>
          </a:p>
          <a:p>
            <a:pPr>
              <a:lnSpc>
                <a:spcPct val="150000"/>
              </a:lnSpc>
              <a:buFont typeface="Wingdings" pitchFamily="2" charset="2"/>
              <a:buChar char="§"/>
            </a:pPr>
            <a:r>
              <a:rPr lang="fr-FR" sz="2400" dirty="0" smtClean="0">
                <a:latin typeface="Arial" pitchFamily="34" charset="0"/>
                <a:cs typeface="Arial" pitchFamily="34" charset="0"/>
              </a:rPr>
              <a:t>Ergothérapique</a:t>
            </a:r>
          </a:p>
          <a:p>
            <a:pPr>
              <a:lnSpc>
                <a:spcPct val="150000"/>
              </a:lnSpc>
              <a:buFont typeface="Wingdings" pitchFamily="2" charset="2"/>
              <a:buChar char="§"/>
            </a:pPr>
            <a:r>
              <a:rPr lang="fr-FR" sz="2400" dirty="0" smtClean="0">
                <a:latin typeface="Arial" pitchFamily="34" charset="0"/>
                <a:cs typeface="Arial" pitchFamily="34" charset="0"/>
              </a:rPr>
              <a:t>Pédagogique</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a:solidFill>
              <a:schemeClr val="accent1"/>
            </a:solidFill>
          </a:ln>
        </p:spPr>
        <p:txBody>
          <a:bodyPr/>
          <a:lstStyle/>
          <a:p>
            <a:pPr algn="ctr" eaLnBrk="1" hangingPunct="1"/>
            <a:r>
              <a:rPr lang="fr-FR" dirty="0" smtClean="0">
                <a:latin typeface="Arial" pitchFamily="34" charset="0"/>
                <a:cs typeface="Arial" pitchFamily="34" charset="0"/>
              </a:rPr>
              <a:t>L’entretien médical</a:t>
            </a:r>
          </a:p>
        </p:txBody>
      </p:sp>
      <p:sp>
        <p:nvSpPr>
          <p:cNvPr id="14339" name="Rectangle 3"/>
          <p:cNvSpPr>
            <a:spLocks noGrp="1" noChangeArrowheads="1"/>
          </p:cNvSpPr>
          <p:nvPr>
            <p:ph type="body" idx="1"/>
          </p:nvPr>
        </p:nvSpPr>
        <p:spPr>
          <a:xfrm>
            <a:off x="838200" y="500042"/>
            <a:ext cx="7772400" cy="5929354"/>
          </a:xfrm>
        </p:spPr>
        <p:txBody>
          <a:bodyPr/>
          <a:lstStyle/>
          <a:p>
            <a:pPr eaLnBrk="1" hangingPunct="1"/>
            <a:endParaRPr lang="fr-FR" sz="2800" dirty="0" smtClean="0"/>
          </a:p>
          <a:p>
            <a:pPr eaLnBrk="1" hangingPunct="1">
              <a:lnSpc>
                <a:spcPct val="150000"/>
              </a:lnSpc>
              <a:buFontTx/>
              <a:buNone/>
            </a:pPr>
            <a:r>
              <a:rPr lang="fr-FR" sz="2400" u="sng" dirty="0" smtClean="0">
                <a:latin typeface="Arial" pitchFamily="34" charset="0"/>
                <a:cs typeface="Arial" pitchFamily="34" charset="0"/>
              </a:rPr>
              <a:t>Il devra permettre d’orienter l’observation</a:t>
            </a:r>
            <a:r>
              <a:rPr lang="fr-FR" sz="2400" dirty="0" smtClean="0">
                <a:latin typeface="Arial" pitchFamily="34" charset="0"/>
                <a:cs typeface="Arial" pitchFamily="34" charset="0"/>
              </a:rPr>
              <a:t>:</a:t>
            </a:r>
          </a:p>
          <a:p>
            <a:pPr eaLnBrk="1" hangingPunct="1">
              <a:lnSpc>
                <a:spcPct val="150000"/>
              </a:lnSpc>
              <a:buFontTx/>
              <a:buNone/>
            </a:pPr>
            <a:r>
              <a:rPr lang="fr-FR" sz="2400" dirty="0" smtClean="0">
                <a:latin typeface="Arial" pitchFamily="34" charset="0"/>
                <a:cs typeface="Arial" pitchFamily="34" charset="0"/>
              </a:rPr>
              <a:t>	-âge des différents apprentissages moteurs et posturaux</a:t>
            </a:r>
          </a:p>
          <a:p>
            <a:pPr eaLnBrk="1" hangingPunct="1">
              <a:lnSpc>
                <a:spcPct val="150000"/>
              </a:lnSpc>
              <a:buFontTx/>
              <a:buNone/>
            </a:pPr>
            <a:r>
              <a:rPr lang="fr-FR" sz="2400" dirty="0" smtClean="0">
                <a:latin typeface="Arial" pitchFamily="34" charset="0"/>
                <a:cs typeface="Arial" pitchFamily="34" charset="0"/>
              </a:rPr>
              <a:t>	-âge des différents apprentissages d’activités ludiques et sportives</a:t>
            </a:r>
          </a:p>
          <a:p>
            <a:pPr eaLnBrk="1" hangingPunct="1">
              <a:lnSpc>
                <a:spcPct val="150000"/>
              </a:lnSpc>
              <a:buFontTx/>
              <a:buNone/>
            </a:pPr>
            <a:r>
              <a:rPr lang="fr-FR" sz="2400" dirty="0" smtClean="0">
                <a:latin typeface="Arial" pitchFamily="34" charset="0"/>
                <a:cs typeface="Arial" pitchFamily="34" charset="0"/>
              </a:rPr>
              <a:t>	-choix de l’enfant dans ses activités</a:t>
            </a:r>
          </a:p>
          <a:p>
            <a:pPr eaLnBrk="1" hangingPunct="1">
              <a:lnSpc>
                <a:spcPct val="150000"/>
              </a:lnSpc>
              <a:buFontTx/>
              <a:buNone/>
            </a:pPr>
            <a:r>
              <a:rPr lang="fr-FR" sz="2400" dirty="0" smtClean="0">
                <a:latin typeface="Arial" pitchFamily="34" charset="0"/>
                <a:cs typeface="Arial" pitchFamily="34" charset="0"/>
              </a:rPr>
              <a:t>	-l’autonomie dans les activités de la vie quotidienne</a:t>
            </a:r>
          </a:p>
          <a:p>
            <a:pPr eaLnBrk="1" hangingPunct="1">
              <a:lnSpc>
                <a:spcPct val="150000"/>
              </a:lnSpc>
              <a:buFontTx/>
              <a:buNone/>
            </a:pPr>
            <a:r>
              <a:rPr lang="fr-FR" sz="2400" dirty="0" smtClean="0">
                <a:latin typeface="Arial" pitchFamily="34" charset="0"/>
                <a:cs typeface="Arial" pitchFamily="34" charset="0"/>
              </a:rPr>
              <a:t>	-les difficultés psychiques</a:t>
            </a:r>
          </a:p>
          <a:p>
            <a:pPr eaLnBrk="1" hangingPunct="1">
              <a:lnSpc>
                <a:spcPct val="150000"/>
              </a:lnSpc>
              <a:buFontTx/>
              <a:buNone/>
            </a:pPr>
            <a:r>
              <a:rPr lang="fr-FR" sz="2400" dirty="0" smtClean="0">
                <a:latin typeface="Arial" pitchFamily="34" charset="0"/>
                <a:cs typeface="Arial" pitchFamily="34" charset="0"/>
              </a:rPr>
              <a:t>	-les répercussions dans la vie quotidienne et scolaire</a:t>
            </a:r>
          </a:p>
          <a:p>
            <a:pPr eaLnBrk="1" hangingPunct="1">
              <a:lnSpc>
                <a:spcPct val="150000"/>
              </a:lnSpc>
              <a:buFontTx/>
              <a:buNone/>
            </a:pPr>
            <a:r>
              <a:rPr lang="fr-FR" dirty="0" smtClean="0">
                <a:latin typeface="Arial" pitchFamily="34" charset="0"/>
                <a:cs typeface="Arial" pitchFamily="34" charset="0"/>
              </a:rPr>
              <a:t>	</a:t>
            </a:r>
          </a:p>
          <a:p>
            <a:pPr eaLnBrk="1" hangingPunct="1"/>
            <a:endParaRPr lang="fr-FR"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228600"/>
            <a:ext cx="7948642" cy="533400"/>
          </a:xfrm>
          <a:ln>
            <a:solidFill>
              <a:schemeClr val="accent1"/>
            </a:solidFill>
          </a:ln>
        </p:spPr>
        <p:txBody>
          <a:bodyPr/>
          <a:lstStyle/>
          <a:p>
            <a:pPr algn="ctr" eaLnBrk="1" hangingPunct="1"/>
            <a:r>
              <a:rPr lang="fr-FR" dirty="0" smtClean="0">
                <a:latin typeface="Arial" pitchFamily="34" charset="0"/>
                <a:cs typeface="Arial" pitchFamily="34" charset="0"/>
              </a:rPr>
              <a:t>L’entretien médical</a:t>
            </a:r>
          </a:p>
        </p:txBody>
      </p:sp>
      <p:sp>
        <p:nvSpPr>
          <p:cNvPr id="15363" name="Rectangle 3"/>
          <p:cNvSpPr>
            <a:spLocks noGrp="1" noChangeArrowheads="1"/>
          </p:cNvSpPr>
          <p:nvPr>
            <p:ph type="body" idx="1"/>
          </p:nvPr>
        </p:nvSpPr>
        <p:spPr>
          <a:xfrm>
            <a:off x="838200" y="1571612"/>
            <a:ext cx="7772400" cy="4524388"/>
          </a:xfrm>
        </p:spPr>
        <p:txBody>
          <a:bodyPr/>
          <a:lstStyle/>
          <a:p>
            <a:pPr eaLnBrk="1" hangingPunct="1">
              <a:lnSpc>
                <a:spcPct val="150000"/>
              </a:lnSpc>
              <a:buFont typeface="Wingdings" pitchFamily="2" charset="2"/>
              <a:buChar char="Ø"/>
            </a:pPr>
            <a:r>
              <a:rPr lang="fr-FR" sz="2400" dirty="0" smtClean="0">
                <a:latin typeface="Arial" pitchFamily="34" charset="0"/>
                <a:cs typeface="Arial" pitchFamily="34" charset="0"/>
              </a:rPr>
              <a:t>C’est un exercice difficile car:</a:t>
            </a:r>
          </a:p>
          <a:p>
            <a:pPr eaLnBrk="1" hangingPunct="1">
              <a:lnSpc>
                <a:spcPct val="150000"/>
              </a:lnSpc>
              <a:buFontTx/>
              <a:buNone/>
            </a:pPr>
            <a:r>
              <a:rPr lang="fr-FR" sz="2400" dirty="0" smtClean="0">
                <a:latin typeface="Arial" pitchFamily="34" charset="0"/>
                <a:cs typeface="Arial" pitchFamily="34" charset="0"/>
              </a:rPr>
              <a:t>	- le trouble est peu visible avant les apprentissages graphiques de maternelle</a:t>
            </a:r>
          </a:p>
          <a:p>
            <a:pPr eaLnBrk="1" hangingPunct="1">
              <a:lnSpc>
                <a:spcPct val="150000"/>
              </a:lnSpc>
              <a:buFontTx/>
              <a:buNone/>
            </a:pPr>
            <a:r>
              <a:rPr lang="fr-FR" sz="2400" dirty="0" smtClean="0">
                <a:latin typeface="Arial" pitchFamily="34" charset="0"/>
                <a:cs typeface="Arial" pitchFamily="34" charset="0"/>
              </a:rPr>
              <a:t>	-c’est une reconstruction après coup</a:t>
            </a:r>
          </a:p>
          <a:p>
            <a:pPr eaLnBrk="1" hangingPunct="1">
              <a:lnSpc>
                <a:spcPct val="150000"/>
              </a:lnSpc>
              <a:buFontTx/>
              <a:buNone/>
            </a:pPr>
            <a:r>
              <a:rPr lang="fr-FR" sz="2400" dirty="0" smtClean="0">
                <a:latin typeface="Arial" pitchFamily="34" charset="0"/>
                <a:cs typeface="Arial" pitchFamily="34" charset="0"/>
              </a:rPr>
              <a:t>	-différencier choix affectif de l’enfant et compétence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accent1"/>
            </a:solidFill>
          </a:ln>
        </p:spPr>
        <p:txBody>
          <a:bodyPr/>
          <a:lstStyle/>
          <a:p>
            <a:pPr algn="ctr" eaLnBrk="1" hangingPunct="1"/>
            <a:r>
              <a:rPr lang="fr-FR" dirty="0" smtClean="0">
                <a:latin typeface="Arial" pitchFamily="34" charset="0"/>
                <a:cs typeface="Arial" pitchFamily="34" charset="0"/>
              </a:rPr>
              <a:t>L’examen psychologique</a:t>
            </a:r>
          </a:p>
        </p:txBody>
      </p:sp>
      <p:sp>
        <p:nvSpPr>
          <p:cNvPr id="16387" name="Rectangle 3"/>
          <p:cNvSpPr>
            <a:spLocks noGrp="1" noChangeArrowheads="1"/>
          </p:cNvSpPr>
          <p:nvPr>
            <p:ph type="body" idx="1"/>
          </p:nvPr>
        </p:nvSpPr>
        <p:spPr>
          <a:xfrm>
            <a:off x="838200" y="1285860"/>
            <a:ext cx="7772400" cy="4810140"/>
          </a:xfrm>
        </p:spPr>
        <p:txBody>
          <a:bodyPr/>
          <a:lstStyle/>
          <a:p>
            <a:pPr eaLnBrk="1" hangingPunct="1">
              <a:lnSpc>
                <a:spcPct val="150000"/>
              </a:lnSpc>
              <a:buFont typeface="Wingdings" pitchFamily="2" charset="2"/>
              <a:buChar char="Ø"/>
            </a:pPr>
            <a:r>
              <a:rPr lang="fr-FR" dirty="0" smtClean="0">
                <a:latin typeface="Arial" pitchFamily="34" charset="0"/>
                <a:cs typeface="Arial" pitchFamily="34" charset="0"/>
              </a:rPr>
              <a:t>Bilan global des compétences par des tests efficience intellectuelle:</a:t>
            </a:r>
          </a:p>
          <a:p>
            <a:pPr eaLnBrk="1" hangingPunct="1">
              <a:lnSpc>
                <a:spcPct val="150000"/>
              </a:lnSpc>
              <a:buFontTx/>
              <a:buNone/>
            </a:pPr>
            <a:r>
              <a:rPr lang="fr-FR" dirty="0" smtClean="0">
                <a:latin typeface="Arial" pitchFamily="34" charset="0"/>
                <a:cs typeface="Arial" pitchFamily="34" charset="0"/>
              </a:rPr>
              <a:t>	-WPPSI ou WISC </a:t>
            </a:r>
          </a:p>
          <a:p>
            <a:pPr eaLnBrk="1" hangingPunct="1">
              <a:lnSpc>
                <a:spcPct val="150000"/>
              </a:lnSpc>
              <a:buFontTx/>
              <a:buNone/>
            </a:pPr>
            <a:r>
              <a:rPr lang="fr-FR" dirty="0" smtClean="0">
                <a:latin typeface="Arial" pitchFamily="34" charset="0"/>
                <a:cs typeface="Arial" pitchFamily="34" charset="0"/>
              </a:rPr>
              <a:t>	-K ABC</a:t>
            </a:r>
          </a:p>
          <a:p>
            <a:pPr eaLnBrk="1" hangingPunct="1">
              <a:lnSpc>
                <a:spcPct val="150000"/>
              </a:lnSpc>
              <a:buFontTx/>
              <a:buNone/>
            </a:pPr>
            <a:r>
              <a:rPr lang="fr-FR" dirty="0" smtClean="0">
                <a:latin typeface="Arial" pitchFamily="34" charset="0"/>
                <a:cs typeface="Arial" pitchFamily="34" charset="0"/>
              </a:rPr>
              <a:t>On vérifiera: 	</a:t>
            </a:r>
          </a:p>
          <a:p>
            <a:pPr eaLnBrk="1" hangingPunct="1">
              <a:lnSpc>
                <a:spcPct val="150000"/>
              </a:lnSpc>
              <a:buNone/>
            </a:pPr>
            <a:r>
              <a:rPr lang="fr-FR" dirty="0" smtClean="0">
                <a:latin typeface="Arial" pitchFamily="34" charset="0"/>
                <a:cs typeface="Arial" pitchFamily="34" charset="0"/>
              </a:rPr>
              <a:t>    -L’absence de déficit intellectuel</a:t>
            </a:r>
          </a:p>
          <a:p>
            <a:pPr eaLnBrk="1" hangingPunct="1">
              <a:lnSpc>
                <a:spcPct val="150000"/>
              </a:lnSpc>
              <a:buNone/>
            </a:pPr>
            <a:r>
              <a:rPr lang="fr-FR" dirty="0" smtClean="0">
                <a:latin typeface="Arial" pitchFamily="34" charset="0"/>
                <a:cs typeface="Arial" pitchFamily="34" charset="0"/>
              </a:rPr>
              <a:t>    -Hétérogénéité significative mais non obligatoire du QIV et du QIP( QIV sup au QIP)</a:t>
            </a:r>
          </a:p>
          <a:p>
            <a:pPr eaLnBrk="1" hangingPunct="1">
              <a:lnSpc>
                <a:spcPct val="150000"/>
              </a:lnSpc>
              <a:buFontTx/>
              <a:buNone/>
            </a:pPr>
            <a:r>
              <a:rPr lang="fr-FR" dirty="0" smtClean="0">
                <a:latin typeface="Arial" pitchFamily="34" charset="0"/>
                <a:cs typeface="Arial" pitchFamily="34" charset="0"/>
              </a:rPr>
              <a:t>	-On étudiera les profils pour voir quel sont les déficits qui pourraient être symptomatiques de la dyspraxie</a:t>
            </a:r>
          </a:p>
          <a:p>
            <a:pPr eaLnBrk="1" hangingPunct="1">
              <a:lnSpc>
                <a:spcPct val="150000"/>
              </a:lnSpc>
              <a:buFontTx/>
              <a:buNone/>
            </a:pPr>
            <a:r>
              <a:rPr lang="fr-FR" dirty="0" smtClean="0">
                <a:latin typeface="Arial" pitchFamily="34" charset="0"/>
                <a:cs typeface="Arial" pitchFamily="34" charset="0"/>
              </a:rPr>
              <a:t> </a:t>
            </a:r>
          </a:p>
          <a:p>
            <a:pPr eaLnBrk="1" hangingPunct="1">
              <a:lnSpc>
                <a:spcPct val="90000"/>
              </a:lnSpc>
              <a:buFontTx/>
              <a:buNone/>
            </a:pPr>
            <a:endParaRPr lang="fr-FR" sz="2800" dirty="0" smtClean="0"/>
          </a:p>
          <a:p>
            <a:pPr eaLnBrk="1" hangingPunct="1">
              <a:lnSpc>
                <a:spcPct val="90000"/>
              </a:lnSpc>
              <a:buFontTx/>
              <a:buNone/>
            </a:pPr>
            <a:endParaRPr lang="fr-FR"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1670" y="228600"/>
            <a:ext cx="5000660" cy="533400"/>
          </a:xfrm>
          <a:ln>
            <a:solidFill>
              <a:schemeClr val="accent1"/>
            </a:solidFill>
          </a:ln>
        </p:spPr>
        <p:txBody>
          <a:bodyPr/>
          <a:lstStyle/>
          <a:p>
            <a:pPr algn="ctr"/>
            <a:r>
              <a:rPr lang="fr-FR" dirty="0" smtClean="0">
                <a:latin typeface="Arial" pitchFamily="34" charset="0"/>
                <a:cs typeface="Arial" pitchFamily="34" charset="0"/>
              </a:rPr>
              <a:t>     LES PRAXIES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214282" y="2000240"/>
            <a:ext cx="8786874" cy="4643470"/>
          </a:xfrm>
        </p:spPr>
        <p:txBody>
          <a:bodyPr/>
          <a:lstStyle/>
          <a:p>
            <a:pPr>
              <a:lnSpc>
                <a:spcPct val="150000"/>
              </a:lnSpc>
              <a:buFont typeface="Wingdings" pitchFamily="2" charset="2"/>
              <a:buChar char="§"/>
            </a:pPr>
            <a:r>
              <a:rPr lang="fr-FR" sz="2400" dirty="0" smtClean="0">
                <a:latin typeface="Arial" pitchFamily="34" charset="0"/>
                <a:cs typeface="Arial" pitchFamily="34" charset="0"/>
              </a:rPr>
              <a:t>Le geste intentionnel s’inscrit dans un projet: il ya donc planification.</a:t>
            </a:r>
          </a:p>
          <a:p>
            <a:pPr>
              <a:lnSpc>
                <a:spcPct val="150000"/>
              </a:lnSpc>
              <a:buNone/>
            </a:pPr>
            <a:r>
              <a:rPr lang="fr-FR" sz="2400" dirty="0" smtClean="0">
                <a:latin typeface="Arial" pitchFamily="34" charset="0"/>
                <a:cs typeface="Arial" pitchFamily="34" charset="0"/>
              </a:rPr>
              <a:t>     C’est la fonction de gestion et de pré-programmation du geste intentionnel qu’on appelle : </a:t>
            </a:r>
            <a:r>
              <a:rPr lang="fr-FR" sz="2400" b="1" dirty="0" smtClean="0">
                <a:latin typeface="Arial" pitchFamily="34" charset="0"/>
                <a:cs typeface="Arial" pitchFamily="34" charset="0"/>
              </a:rPr>
              <a:t>PRAXIE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Examen psychomoteur</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914400"/>
            <a:ext cx="7772400" cy="5657872"/>
          </a:xfrm>
        </p:spPr>
        <p:txBody>
          <a:bodyPr/>
          <a:lstStyle/>
          <a:p>
            <a:pPr>
              <a:buFont typeface="Wingdings" pitchFamily="2" charset="2"/>
              <a:buChar char="§"/>
            </a:pPr>
            <a:r>
              <a:rPr lang="fr-FR" dirty="0" smtClean="0">
                <a:latin typeface="Arial" pitchFamily="34" charset="0"/>
                <a:cs typeface="Arial" pitchFamily="34" charset="0"/>
              </a:rPr>
              <a:t>Etude de la motricité globale</a:t>
            </a:r>
          </a:p>
          <a:p>
            <a:pPr lvl="4">
              <a:buFont typeface="Wingdings" pitchFamily="2" charset="2"/>
              <a:buChar char="ü"/>
            </a:pPr>
            <a:r>
              <a:rPr lang="fr-FR" sz="2000" dirty="0" smtClean="0">
                <a:latin typeface="Arial" pitchFamily="34" charset="0"/>
                <a:cs typeface="Arial" pitchFamily="34" charset="0"/>
              </a:rPr>
              <a:t>Coordinations dynamiques </a:t>
            </a:r>
          </a:p>
          <a:p>
            <a:pPr lvl="4">
              <a:buFont typeface="Wingdings" pitchFamily="2" charset="2"/>
              <a:buChar char="ü"/>
            </a:pPr>
            <a:r>
              <a:rPr lang="fr-FR" sz="2000" dirty="0" smtClean="0">
                <a:latin typeface="Arial" pitchFamily="34" charset="0"/>
                <a:cs typeface="Arial" pitchFamily="34" charset="0"/>
              </a:rPr>
              <a:t>Coordinations </a:t>
            </a:r>
            <a:r>
              <a:rPr lang="fr-FR" sz="2000" dirty="0" err="1" smtClean="0">
                <a:latin typeface="Arial" pitchFamily="34" charset="0"/>
                <a:cs typeface="Arial" pitchFamily="34" charset="0"/>
              </a:rPr>
              <a:t>visuomotrices</a:t>
            </a:r>
            <a:endParaRPr lang="fr-FR" sz="2000" dirty="0" smtClean="0">
              <a:latin typeface="Arial" pitchFamily="34" charset="0"/>
              <a:cs typeface="Arial" pitchFamily="34" charset="0"/>
            </a:endParaRPr>
          </a:p>
          <a:p>
            <a:pPr lvl="4">
              <a:buFont typeface="Wingdings" pitchFamily="2" charset="2"/>
              <a:buChar char="ü"/>
            </a:pPr>
            <a:r>
              <a:rPr lang="fr-FR" sz="2000" dirty="0" smtClean="0">
                <a:latin typeface="Arial" pitchFamily="34" charset="0"/>
                <a:cs typeface="Arial" pitchFamily="34" charset="0"/>
              </a:rPr>
              <a:t>Equilibre</a:t>
            </a:r>
          </a:p>
          <a:p>
            <a:pPr>
              <a:buFont typeface="Wingdings" pitchFamily="2" charset="2"/>
              <a:buChar char="§"/>
            </a:pPr>
            <a:r>
              <a:rPr lang="fr-FR" dirty="0" smtClean="0">
                <a:latin typeface="Arial" pitchFamily="34" charset="0"/>
                <a:cs typeface="Arial" pitchFamily="34" charset="0"/>
              </a:rPr>
              <a:t>Etude de la motricité fine</a:t>
            </a:r>
          </a:p>
          <a:p>
            <a:pPr lvl="4">
              <a:buFont typeface="Wingdings" pitchFamily="2" charset="2"/>
              <a:buChar char="ü"/>
            </a:pPr>
            <a:r>
              <a:rPr lang="fr-FR" sz="2000" dirty="0" smtClean="0">
                <a:latin typeface="Arial" pitchFamily="34" charset="0"/>
                <a:cs typeface="Arial" pitchFamily="34" charset="0"/>
              </a:rPr>
              <a:t>Coordinations oculo-manuelles</a:t>
            </a:r>
          </a:p>
          <a:p>
            <a:pPr lvl="4">
              <a:buFont typeface="Wingdings" pitchFamily="2" charset="2"/>
              <a:buChar char="ü"/>
            </a:pPr>
            <a:r>
              <a:rPr lang="fr-FR" sz="2000" dirty="0" smtClean="0">
                <a:latin typeface="Arial" pitchFamily="34" charset="0"/>
                <a:cs typeface="Arial" pitchFamily="34" charset="0"/>
              </a:rPr>
              <a:t>Praxies manuelles et digitales</a:t>
            </a:r>
          </a:p>
          <a:p>
            <a:pPr>
              <a:buFont typeface="Wingdings" pitchFamily="2" charset="2"/>
              <a:buChar char="§"/>
            </a:pPr>
            <a:r>
              <a:rPr lang="fr-FR" dirty="0" smtClean="0">
                <a:latin typeface="Arial" pitchFamily="34" charset="0"/>
                <a:cs typeface="Arial" pitchFamily="34" charset="0"/>
              </a:rPr>
              <a:t>Organisation spatiale </a:t>
            </a:r>
          </a:p>
          <a:p>
            <a:pPr lvl="4">
              <a:buFont typeface="Wingdings" pitchFamily="2" charset="2"/>
              <a:buChar char="ü"/>
            </a:pPr>
            <a:r>
              <a:rPr lang="fr-FR" sz="2000" dirty="0" smtClean="0">
                <a:latin typeface="Arial" pitchFamily="34" charset="0"/>
                <a:cs typeface="Arial" pitchFamily="34" charset="0"/>
              </a:rPr>
              <a:t>Représentation mentale de l’espace</a:t>
            </a:r>
          </a:p>
          <a:p>
            <a:pPr lvl="4">
              <a:buFont typeface="Wingdings" pitchFamily="2" charset="2"/>
              <a:buChar char="ü"/>
            </a:pPr>
            <a:r>
              <a:rPr lang="fr-FR" sz="2000" dirty="0" smtClean="0">
                <a:latin typeface="Arial" pitchFamily="34" charset="0"/>
                <a:cs typeface="Arial" pitchFamily="34" charset="0"/>
              </a:rPr>
              <a:t>Organisation </a:t>
            </a:r>
            <a:r>
              <a:rPr lang="fr-FR" sz="2000" dirty="0" err="1" smtClean="0">
                <a:latin typeface="Arial" pitchFamily="34" charset="0"/>
                <a:cs typeface="Arial" pitchFamily="34" charset="0"/>
              </a:rPr>
              <a:t>visuo</a:t>
            </a:r>
            <a:r>
              <a:rPr lang="fr-FR" sz="2000" dirty="0" smtClean="0">
                <a:latin typeface="Arial" pitchFamily="34" charset="0"/>
                <a:cs typeface="Arial" pitchFamily="34" charset="0"/>
              </a:rPr>
              <a:t>- constructive</a:t>
            </a:r>
          </a:p>
          <a:p>
            <a:pPr lvl="4">
              <a:buFont typeface="Wingdings" pitchFamily="2" charset="2"/>
              <a:buChar char="ü"/>
            </a:pPr>
            <a:r>
              <a:rPr lang="fr-FR" sz="2000" dirty="0" smtClean="0">
                <a:latin typeface="Arial" pitchFamily="34" charset="0"/>
                <a:cs typeface="Arial" pitchFamily="34" charset="0"/>
              </a:rPr>
              <a:t>Perception </a:t>
            </a:r>
            <a:r>
              <a:rPr lang="fr-FR" sz="2000" dirty="0" err="1" smtClean="0">
                <a:latin typeface="Arial" pitchFamily="34" charset="0"/>
                <a:cs typeface="Arial" pitchFamily="34" charset="0"/>
              </a:rPr>
              <a:t>visuo</a:t>
            </a:r>
            <a:r>
              <a:rPr lang="fr-FR" sz="2000" dirty="0" smtClean="0">
                <a:latin typeface="Arial" pitchFamily="34" charset="0"/>
                <a:cs typeface="Arial" pitchFamily="34" charset="0"/>
              </a:rPr>
              <a:t>- spatiale</a:t>
            </a:r>
          </a:p>
          <a:p>
            <a:pPr lvl="4">
              <a:buFont typeface="Wingdings" pitchFamily="2" charset="2"/>
              <a:buChar char="ü"/>
            </a:pPr>
            <a:r>
              <a:rPr lang="fr-FR" sz="2000" dirty="0" smtClean="0">
                <a:latin typeface="Arial" pitchFamily="34" charset="0"/>
                <a:cs typeface="Arial" pitchFamily="34" charset="0"/>
              </a:rPr>
              <a:t>Latéralité</a:t>
            </a:r>
          </a:p>
          <a:p>
            <a:pPr>
              <a:buFont typeface="Wingdings" pitchFamily="2" charset="2"/>
              <a:buChar char="§"/>
            </a:pPr>
            <a:r>
              <a:rPr lang="fr-FR" dirty="0" smtClean="0">
                <a:latin typeface="Arial" pitchFamily="34" charset="0"/>
                <a:cs typeface="Arial" pitchFamily="34" charset="0"/>
              </a:rPr>
              <a:t>Graphisme / Ecriture                 </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Bilan orthoptique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428736"/>
            <a:ext cx="7772400" cy="4667264"/>
          </a:xfrm>
        </p:spPr>
        <p:txBody>
          <a:bodyPr/>
          <a:lstStyle/>
          <a:p>
            <a:pPr>
              <a:lnSpc>
                <a:spcPct val="150000"/>
              </a:lnSpc>
              <a:buFont typeface="Wingdings" pitchFamily="2" charset="2"/>
              <a:buChar char="§"/>
            </a:pPr>
            <a:r>
              <a:rPr lang="fr-FR" sz="2400" dirty="0" smtClean="0">
                <a:latin typeface="Arial" pitchFamily="34" charset="0"/>
                <a:cs typeface="Arial" pitchFamily="34" charset="0"/>
              </a:rPr>
              <a:t>Observer les stratégies visuelles</a:t>
            </a:r>
          </a:p>
          <a:p>
            <a:pPr lvl="4">
              <a:lnSpc>
                <a:spcPct val="150000"/>
              </a:lnSpc>
              <a:buFont typeface="Wingdings" pitchFamily="2" charset="2"/>
              <a:buChar char="ü"/>
            </a:pPr>
            <a:r>
              <a:rPr lang="fr-FR" sz="2400" dirty="0" smtClean="0">
                <a:latin typeface="Arial" pitchFamily="34" charset="0"/>
                <a:cs typeface="Arial" pitchFamily="34" charset="0"/>
              </a:rPr>
              <a:t>Poursuite visuelle</a:t>
            </a:r>
          </a:p>
          <a:p>
            <a:pPr lvl="4">
              <a:lnSpc>
                <a:spcPct val="150000"/>
              </a:lnSpc>
              <a:buFont typeface="Wingdings" pitchFamily="2" charset="2"/>
              <a:buChar char="ü"/>
            </a:pPr>
            <a:r>
              <a:rPr lang="fr-FR" sz="2400" dirty="0" smtClean="0">
                <a:latin typeface="Arial" pitchFamily="34" charset="0"/>
                <a:cs typeface="Arial" pitchFamily="34" charset="0"/>
              </a:rPr>
              <a:t>Stratégies d’exploration</a:t>
            </a:r>
          </a:p>
          <a:p>
            <a:pPr lvl="4">
              <a:lnSpc>
                <a:spcPct val="150000"/>
              </a:lnSpc>
              <a:buFont typeface="Wingdings" pitchFamily="2" charset="2"/>
              <a:buChar char="ü"/>
            </a:pPr>
            <a:r>
              <a:rPr lang="fr-FR" sz="2400" dirty="0" smtClean="0">
                <a:latin typeface="Arial" pitchFamily="34" charset="0"/>
                <a:cs typeface="Arial" pitchFamily="34" charset="0"/>
              </a:rPr>
              <a:t>Coordination œil/main </a:t>
            </a:r>
          </a:p>
          <a:p>
            <a:pPr lvl="4">
              <a:lnSpc>
                <a:spcPct val="150000"/>
              </a:lnSpc>
              <a:buFont typeface="Wingdings" pitchFamily="2" charset="2"/>
              <a:buChar char="ü"/>
            </a:pPr>
            <a:r>
              <a:rPr lang="fr-FR" sz="2400" dirty="0" smtClean="0">
                <a:latin typeface="Arial" pitchFamily="34" charset="0"/>
                <a:cs typeface="Arial" pitchFamily="34" charset="0"/>
              </a:rPr>
              <a:t>Attention visuelle</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Bilan </a:t>
            </a:r>
            <a:r>
              <a:rPr lang="fr-FR" dirty="0" err="1" smtClean="0">
                <a:latin typeface="Arial" pitchFamily="34" charset="0"/>
                <a:cs typeface="Arial" pitchFamily="34" charset="0"/>
              </a:rPr>
              <a:t>ergothérapeutique</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357298"/>
            <a:ext cx="7772400" cy="2571768"/>
          </a:xfrm>
        </p:spPr>
        <p:txBody>
          <a:bodyPr/>
          <a:lstStyle/>
          <a:p>
            <a:pPr>
              <a:lnSpc>
                <a:spcPct val="150000"/>
              </a:lnSpc>
              <a:buFont typeface="Wingdings" pitchFamily="2" charset="2"/>
              <a:buChar char="§"/>
            </a:pPr>
            <a:r>
              <a:rPr lang="fr-FR" sz="2400" dirty="0" smtClean="0">
                <a:latin typeface="Arial" pitchFamily="34" charset="0"/>
                <a:cs typeface="Arial" pitchFamily="34" charset="0"/>
              </a:rPr>
              <a:t>Evaluation de l’écriture</a:t>
            </a:r>
          </a:p>
          <a:p>
            <a:pPr lvl="4">
              <a:lnSpc>
                <a:spcPct val="150000"/>
              </a:lnSpc>
              <a:buFont typeface="Wingdings" pitchFamily="2" charset="2"/>
              <a:buChar char="ü"/>
            </a:pPr>
            <a:r>
              <a:rPr lang="fr-FR" sz="2400" dirty="0" smtClean="0">
                <a:latin typeface="Arial" pitchFamily="34" charset="0"/>
                <a:cs typeface="Arial" pitchFamily="34" charset="0"/>
              </a:rPr>
              <a:t>Qualité de l’écriture</a:t>
            </a:r>
          </a:p>
          <a:p>
            <a:pPr lvl="4">
              <a:lnSpc>
                <a:spcPct val="150000"/>
              </a:lnSpc>
              <a:buFont typeface="Wingdings" pitchFamily="2" charset="2"/>
              <a:buChar char="ü"/>
            </a:pPr>
            <a:r>
              <a:rPr lang="fr-FR" sz="2400" dirty="0" smtClean="0">
                <a:latin typeface="Arial" pitchFamily="34" charset="0"/>
                <a:cs typeface="Arial" pitchFamily="34" charset="0"/>
              </a:rPr>
              <a:t>Epreuves </a:t>
            </a:r>
            <a:r>
              <a:rPr lang="fr-FR" sz="2400" dirty="0" err="1" smtClean="0">
                <a:latin typeface="Arial" pitchFamily="34" charset="0"/>
                <a:cs typeface="Arial" pitchFamily="34" charset="0"/>
              </a:rPr>
              <a:t>visuo</a:t>
            </a:r>
            <a:r>
              <a:rPr lang="fr-FR" sz="2400" dirty="0" smtClean="0">
                <a:latin typeface="Arial" pitchFamily="34" charset="0"/>
                <a:cs typeface="Arial" pitchFamily="34" charset="0"/>
              </a:rPr>
              <a:t>- graphiques et </a:t>
            </a:r>
            <a:r>
              <a:rPr lang="fr-FR" sz="2400" dirty="0" err="1" smtClean="0">
                <a:latin typeface="Arial" pitchFamily="34" charset="0"/>
                <a:cs typeface="Arial" pitchFamily="34" charset="0"/>
              </a:rPr>
              <a:t>visuo</a:t>
            </a:r>
            <a:r>
              <a:rPr lang="fr-FR" sz="2400" dirty="0" smtClean="0">
                <a:latin typeface="Arial" pitchFamily="34" charset="0"/>
                <a:cs typeface="Arial" pitchFamily="34" charset="0"/>
              </a:rPr>
              <a:t>- spatiales</a:t>
            </a:r>
          </a:p>
        </p:txBody>
      </p:sp>
      <p:sp>
        <p:nvSpPr>
          <p:cNvPr id="4" name="ZoneTexte 3"/>
          <p:cNvSpPr txBox="1"/>
          <p:nvPr/>
        </p:nvSpPr>
        <p:spPr>
          <a:xfrm>
            <a:off x="928662" y="4357694"/>
            <a:ext cx="7715304" cy="461665"/>
          </a:xfrm>
          <a:prstGeom prst="rect">
            <a:avLst/>
          </a:prstGeom>
          <a:noFill/>
        </p:spPr>
        <p:txBody>
          <a:bodyPr wrap="square" rtlCol="0">
            <a:spAutoFit/>
          </a:bodyPr>
          <a:lstStyle/>
          <a:p>
            <a:pPr>
              <a:buFont typeface="Wingdings" pitchFamily="2" charset="2"/>
              <a:buChar char="§"/>
            </a:pPr>
            <a:r>
              <a:rPr lang="fr-FR" dirty="0" smtClean="0">
                <a:latin typeface="Arial" pitchFamily="34" charset="0"/>
                <a:cs typeface="Arial" pitchFamily="34" charset="0"/>
              </a:rPr>
              <a:t>Autonomie dans la vie quotidienne</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468313" y="500042"/>
            <a:ext cx="8229600" cy="714380"/>
          </a:xfrm>
          <a:prstGeom prst="rect">
            <a:avLst/>
          </a:prstGeom>
          <a:noFill/>
          <a:ln w="9525">
            <a:solidFill>
              <a:schemeClr val="accent1"/>
            </a:solidFill>
            <a:miter lim="800000"/>
            <a:headEnd/>
            <a:tailEnd/>
          </a:ln>
        </p:spPr>
        <p:txBody>
          <a:bodyPr anchor="ctr" anchorCtr="1"/>
          <a:lstStyle/>
          <a:p>
            <a:pPr algn="ctr"/>
            <a:r>
              <a:rPr lang="fr-FR" sz="2800" dirty="0">
                <a:solidFill>
                  <a:schemeClr val="tx2"/>
                </a:solidFill>
                <a:latin typeface="Arial" pitchFamily="34" charset="0"/>
                <a:cs typeface="Arial" pitchFamily="34" charset="0"/>
              </a:rPr>
              <a:t>Les aides</a:t>
            </a:r>
          </a:p>
        </p:txBody>
      </p:sp>
      <p:sp>
        <p:nvSpPr>
          <p:cNvPr id="70659" name="Rectangle 5"/>
          <p:cNvSpPr>
            <a:spLocks noChangeArrowheads="1"/>
          </p:cNvSpPr>
          <p:nvPr/>
        </p:nvSpPr>
        <p:spPr bwMode="auto">
          <a:xfrm>
            <a:off x="539750" y="1412875"/>
            <a:ext cx="8229600" cy="4997450"/>
          </a:xfrm>
          <a:prstGeom prst="rect">
            <a:avLst/>
          </a:prstGeom>
          <a:noFill/>
          <a:ln w="9525">
            <a:noFill/>
            <a:miter lim="800000"/>
            <a:headEnd/>
            <a:tailEnd/>
          </a:ln>
        </p:spPr>
        <p:txBody>
          <a:bodyPr/>
          <a:lstStyle/>
          <a:p>
            <a:pPr marL="342900" indent="-342900">
              <a:lnSpc>
                <a:spcPct val="150000"/>
              </a:lnSpc>
              <a:spcBef>
                <a:spcPct val="20000"/>
              </a:spcBef>
              <a:buFontTx/>
              <a:buChar char="•"/>
            </a:pPr>
            <a:r>
              <a:rPr lang="fr-FR" dirty="0">
                <a:latin typeface="Arial" pitchFamily="34" charset="0"/>
                <a:cs typeface="Arial" pitchFamily="34" charset="0"/>
              </a:rPr>
              <a:t>Passer par le canal </a:t>
            </a:r>
            <a:r>
              <a:rPr lang="fr-FR" dirty="0" err="1">
                <a:latin typeface="Arial" pitchFamily="34" charset="0"/>
                <a:cs typeface="Arial" pitchFamily="34" charset="0"/>
              </a:rPr>
              <a:t>auditivo</a:t>
            </a:r>
            <a:r>
              <a:rPr lang="fr-FR" dirty="0">
                <a:latin typeface="Arial" pitchFamily="34" charset="0"/>
                <a:cs typeface="Arial" pitchFamily="34" charset="0"/>
              </a:rPr>
              <a:t>-verbal, </a:t>
            </a:r>
          </a:p>
          <a:p>
            <a:pPr marL="342900" indent="-342900">
              <a:lnSpc>
                <a:spcPct val="150000"/>
              </a:lnSpc>
              <a:spcBef>
                <a:spcPct val="20000"/>
              </a:spcBef>
            </a:pPr>
            <a:endParaRPr lang="fr-FR" dirty="0">
              <a:latin typeface="Arial" pitchFamily="34" charset="0"/>
              <a:cs typeface="Arial" pitchFamily="34" charset="0"/>
            </a:endParaRPr>
          </a:p>
          <a:p>
            <a:pPr marL="342900" indent="-342900">
              <a:lnSpc>
                <a:spcPct val="150000"/>
              </a:lnSpc>
              <a:spcBef>
                <a:spcPct val="20000"/>
              </a:spcBef>
              <a:buFontTx/>
              <a:buChar char="•"/>
            </a:pPr>
            <a:r>
              <a:rPr lang="fr-FR" dirty="0">
                <a:latin typeface="Arial" pitchFamily="34" charset="0"/>
                <a:cs typeface="Arial" pitchFamily="34" charset="0"/>
              </a:rPr>
              <a:t>Apprentissage de la lecture par des méthodes utilisant les conversions </a:t>
            </a:r>
            <a:r>
              <a:rPr lang="fr-FR" dirty="0" err="1">
                <a:latin typeface="Arial" pitchFamily="34" charset="0"/>
                <a:cs typeface="Arial" pitchFamily="34" charset="0"/>
              </a:rPr>
              <a:t>grapho</a:t>
            </a:r>
            <a:r>
              <a:rPr lang="fr-FR" dirty="0">
                <a:latin typeface="Arial" pitchFamily="34" charset="0"/>
                <a:cs typeface="Arial" pitchFamily="34" charset="0"/>
              </a:rPr>
              <a:t>-phonémiques</a:t>
            </a:r>
          </a:p>
          <a:p>
            <a:pPr marL="342900" indent="-342900">
              <a:lnSpc>
                <a:spcPct val="150000"/>
              </a:lnSpc>
              <a:spcBef>
                <a:spcPct val="20000"/>
              </a:spcBef>
            </a:pPr>
            <a:endParaRPr lang="fr-FR" dirty="0">
              <a:latin typeface="Arial" pitchFamily="34" charset="0"/>
              <a:cs typeface="Arial" pitchFamily="34" charset="0"/>
            </a:endParaRPr>
          </a:p>
          <a:p>
            <a:pPr marL="342900" indent="-342900">
              <a:lnSpc>
                <a:spcPct val="150000"/>
              </a:lnSpc>
              <a:spcBef>
                <a:spcPct val="20000"/>
              </a:spcBef>
              <a:buFontTx/>
              <a:buChar char="•"/>
            </a:pPr>
            <a:r>
              <a:rPr lang="fr-FR" dirty="0">
                <a:latin typeface="Arial" pitchFamily="34" charset="0"/>
                <a:cs typeface="Arial" pitchFamily="34" charset="0"/>
              </a:rPr>
              <a:t>Ecrire : pas d’écriture cursive, </a:t>
            </a:r>
            <a:r>
              <a:rPr lang="fr-FR" dirty="0" smtClean="0">
                <a:latin typeface="Arial" pitchFamily="34" charset="0"/>
                <a:cs typeface="Arial" pitchFamily="34" charset="0"/>
              </a:rPr>
              <a:t>ordinateur </a:t>
            </a:r>
            <a:r>
              <a:rPr lang="fr-FR" dirty="0">
                <a:latin typeface="Arial" pitchFamily="34" charset="0"/>
                <a:cs typeface="Arial" pitchFamily="34" charset="0"/>
              </a:rPr>
              <a:t>avec apprentissage « par cœur »du clavier, voire avec feed-back auditif, apprendre très tôt le vocabulaire spatial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611188" y="1071546"/>
            <a:ext cx="8229600" cy="5199078"/>
          </a:xfrm>
          <a:prstGeom prst="rect">
            <a:avLst/>
          </a:prstGeom>
          <a:noFill/>
          <a:ln w="9525">
            <a:noFill/>
            <a:miter lim="800000"/>
            <a:headEnd/>
            <a:tailEnd/>
          </a:ln>
        </p:spPr>
        <p:txBody>
          <a:bodyPr/>
          <a:lstStyle/>
          <a:p>
            <a:pPr marL="342900" indent="-342900">
              <a:lnSpc>
                <a:spcPct val="150000"/>
              </a:lnSpc>
              <a:spcBef>
                <a:spcPct val="20000"/>
              </a:spcBef>
              <a:buFontTx/>
              <a:buChar char="•"/>
            </a:pPr>
            <a:r>
              <a:rPr lang="fr-FR" dirty="0">
                <a:latin typeface="Arial" pitchFamily="34" charset="0"/>
                <a:cs typeface="Arial" pitchFamily="34" charset="0"/>
              </a:rPr>
              <a:t>La lecture : élargir les interlignes, surligner les lignes en fluo de différentes couleurs, voire surligner au fur et à mesure de la lecture, ou les éléments pertinents d’un texte. Ne pas modifier les présentations (police</a:t>
            </a:r>
            <a:r>
              <a:rPr lang="fr-FR" dirty="0" smtClean="0">
                <a:latin typeface="Arial" pitchFamily="34" charset="0"/>
                <a:cs typeface="Arial" pitchFamily="34" charset="0"/>
              </a:rPr>
              <a:t>)</a:t>
            </a:r>
          </a:p>
          <a:p>
            <a:pPr marL="342900" indent="-342900">
              <a:lnSpc>
                <a:spcPct val="150000"/>
              </a:lnSpc>
              <a:spcBef>
                <a:spcPct val="20000"/>
              </a:spcBef>
            </a:pPr>
            <a:endParaRPr lang="fr-FR" dirty="0">
              <a:latin typeface="Arial" pitchFamily="34" charset="0"/>
              <a:cs typeface="Arial" pitchFamily="34" charset="0"/>
            </a:endParaRPr>
          </a:p>
          <a:p>
            <a:pPr marL="342900" indent="-342900">
              <a:lnSpc>
                <a:spcPct val="150000"/>
              </a:lnSpc>
              <a:spcBef>
                <a:spcPct val="20000"/>
              </a:spcBef>
              <a:buFontTx/>
              <a:buChar char="•"/>
            </a:pPr>
            <a:r>
              <a:rPr lang="fr-FR" dirty="0">
                <a:latin typeface="Arial" pitchFamily="34" charset="0"/>
                <a:cs typeface="Arial" pitchFamily="34" charset="0"/>
              </a:rPr>
              <a:t>L’orthographe : faire apprendre en </a:t>
            </a:r>
            <a:r>
              <a:rPr lang="fr-FR" dirty="0" smtClean="0">
                <a:latin typeface="Arial" pitchFamily="34" charset="0"/>
                <a:cs typeface="Arial" pitchFamily="34" charset="0"/>
              </a:rPr>
              <a:t>épelant </a:t>
            </a:r>
            <a:r>
              <a:rPr lang="fr-FR" dirty="0">
                <a:latin typeface="Arial" pitchFamily="34" charset="0"/>
                <a:cs typeface="Arial" pitchFamily="34" charset="0"/>
              </a:rPr>
              <a:t>les mots courants, donner les règles (familles de mots), copie différée avec contrôle verbal,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142844" y="285728"/>
            <a:ext cx="8086756" cy="854058"/>
          </a:xfrm>
          <a:prstGeom prst="rect">
            <a:avLst/>
          </a:prstGeom>
          <a:noFill/>
          <a:ln w="9525">
            <a:solidFill>
              <a:schemeClr val="accent1"/>
            </a:solidFill>
            <a:miter lim="800000"/>
            <a:headEnd/>
            <a:tailEnd/>
          </a:ln>
        </p:spPr>
        <p:txBody>
          <a:bodyPr anchor="ctr" anchorCtr="1"/>
          <a:lstStyle/>
          <a:p>
            <a:pPr algn="ctr"/>
            <a:r>
              <a:rPr lang="fr-FR" sz="2800" dirty="0">
                <a:solidFill>
                  <a:schemeClr val="tx2"/>
                </a:solidFill>
                <a:latin typeface="Arial" pitchFamily="34" charset="0"/>
                <a:cs typeface="Arial" pitchFamily="34" charset="0"/>
              </a:rPr>
              <a:t>L’arithmétique</a:t>
            </a:r>
          </a:p>
        </p:txBody>
      </p:sp>
      <p:sp>
        <p:nvSpPr>
          <p:cNvPr id="72707" name="Rectangle 5"/>
          <p:cNvSpPr>
            <a:spLocks noChangeArrowheads="1"/>
          </p:cNvSpPr>
          <p:nvPr/>
        </p:nvSpPr>
        <p:spPr bwMode="auto">
          <a:xfrm>
            <a:off x="468313" y="1412875"/>
            <a:ext cx="8291512" cy="5068888"/>
          </a:xfrm>
          <a:prstGeom prst="rect">
            <a:avLst/>
          </a:prstGeom>
          <a:noFill/>
          <a:ln w="9525">
            <a:noFill/>
            <a:miter lim="800000"/>
            <a:headEnd/>
            <a:tailEnd/>
          </a:ln>
        </p:spPr>
        <p:txBody>
          <a:bodyPr/>
          <a:lstStyle/>
          <a:p>
            <a:pPr marL="342900" indent="-342900">
              <a:lnSpc>
                <a:spcPct val="150000"/>
              </a:lnSpc>
              <a:spcBef>
                <a:spcPct val="20000"/>
              </a:spcBef>
              <a:buFontTx/>
              <a:buChar char="•"/>
            </a:pPr>
            <a:r>
              <a:rPr lang="fr-FR" sz="2000" dirty="0">
                <a:latin typeface="Arial" pitchFamily="34" charset="0"/>
                <a:cs typeface="Arial" pitchFamily="34" charset="0"/>
              </a:rPr>
              <a:t>Dénombrement : à voix haute, sous contrôle, en utilisant une stratégie de vérification du compte (ranger au fur et à mesure, barrer</a:t>
            </a:r>
            <a:r>
              <a:rPr lang="fr-FR" sz="2000" dirty="0" smtClean="0">
                <a:latin typeface="Arial" pitchFamily="34" charset="0"/>
                <a:cs typeface="Arial" pitchFamily="34" charset="0"/>
              </a:rPr>
              <a:t>)</a:t>
            </a:r>
          </a:p>
          <a:p>
            <a:pPr marL="342900" indent="-342900">
              <a:lnSpc>
                <a:spcPct val="150000"/>
              </a:lnSpc>
              <a:spcBef>
                <a:spcPct val="20000"/>
              </a:spcBef>
            </a:pPr>
            <a:endParaRPr lang="fr-FR" sz="2000" dirty="0">
              <a:latin typeface="Arial" pitchFamily="34" charset="0"/>
              <a:cs typeface="Arial" pitchFamily="34" charset="0"/>
            </a:endParaRPr>
          </a:p>
          <a:p>
            <a:pPr marL="342900" indent="-342900">
              <a:lnSpc>
                <a:spcPct val="150000"/>
              </a:lnSpc>
              <a:spcBef>
                <a:spcPct val="20000"/>
              </a:spcBef>
              <a:buFontTx/>
              <a:buChar char="•"/>
            </a:pPr>
            <a:r>
              <a:rPr lang="fr-FR" sz="2000" dirty="0">
                <a:latin typeface="Arial" pitchFamily="34" charset="0"/>
                <a:cs typeface="Arial" pitchFamily="34" charset="0"/>
              </a:rPr>
              <a:t>Voix </a:t>
            </a:r>
            <a:r>
              <a:rPr lang="fr-FR" sz="2000" dirty="0" err="1">
                <a:latin typeface="Arial" pitchFamily="34" charset="0"/>
                <a:cs typeface="Arial" pitchFamily="34" charset="0"/>
              </a:rPr>
              <a:t>auditivo</a:t>
            </a:r>
            <a:r>
              <a:rPr lang="fr-FR" sz="2000" dirty="0">
                <a:latin typeface="Arial" pitchFamily="34" charset="0"/>
                <a:cs typeface="Arial" pitchFamily="34" charset="0"/>
              </a:rPr>
              <a:t>-verbale : repérage dans la comptine des nombres « dans tous les sens », apprentissage par cœur des faits numériques, présentation orale des </a:t>
            </a:r>
            <a:r>
              <a:rPr lang="fr-FR" sz="2000" dirty="0" err="1" smtClean="0">
                <a:latin typeface="Arial" pitchFamily="34" charset="0"/>
                <a:cs typeface="Arial" pitchFamily="34" charset="0"/>
              </a:rPr>
              <a:t>pbs</a:t>
            </a:r>
            <a:endParaRPr lang="fr-FR" sz="2000" dirty="0" smtClean="0">
              <a:latin typeface="Arial" pitchFamily="34" charset="0"/>
              <a:cs typeface="Arial" pitchFamily="34" charset="0"/>
            </a:endParaRPr>
          </a:p>
          <a:p>
            <a:pPr marL="342900" indent="-342900">
              <a:lnSpc>
                <a:spcPct val="150000"/>
              </a:lnSpc>
              <a:spcBef>
                <a:spcPct val="20000"/>
              </a:spcBef>
              <a:buFontTx/>
              <a:buChar char="•"/>
            </a:pPr>
            <a:endParaRPr lang="fr-FR" sz="2000" dirty="0">
              <a:latin typeface="Arial" pitchFamily="34" charset="0"/>
              <a:cs typeface="Arial" pitchFamily="34" charset="0"/>
            </a:endParaRPr>
          </a:p>
          <a:p>
            <a:pPr marL="342900" indent="-342900">
              <a:lnSpc>
                <a:spcPct val="150000"/>
              </a:lnSpc>
              <a:spcBef>
                <a:spcPct val="20000"/>
              </a:spcBef>
              <a:buFontTx/>
              <a:buChar char="•"/>
            </a:pPr>
            <a:r>
              <a:rPr lang="fr-FR" sz="2000" dirty="0">
                <a:latin typeface="Arial" pitchFamily="34" charset="0"/>
                <a:cs typeface="Arial" pitchFamily="34" charset="0"/>
              </a:rPr>
              <a:t>Matériel </a:t>
            </a:r>
            <a:r>
              <a:rPr lang="fr-FR" sz="2000" dirty="0" smtClean="0">
                <a:latin typeface="Arial" pitchFamily="34" charset="0"/>
                <a:cs typeface="Arial" pitchFamily="34" charset="0"/>
              </a:rPr>
              <a:t>informatique</a:t>
            </a:r>
          </a:p>
          <a:p>
            <a:pPr marL="342900" indent="-342900">
              <a:lnSpc>
                <a:spcPct val="150000"/>
              </a:lnSpc>
              <a:spcBef>
                <a:spcPct val="20000"/>
              </a:spcBef>
              <a:buFontTx/>
              <a:buChar char="•"/>
            </a:pPr>
            <a:endParaRPr lang="fr-FR" sz="2000" dirty="0">
              <a:latin typeface="Arial" pitchFamily="34" charset="0"/>
              <a:cs typeface="Arial" pitchFamily="34" charset="0"/>
            </a:endParaRPr>
          </a:p>
          <a:p>
            <a:pPr marL="342900" indent="-342900">
              <a:lnSpc>
                <a:spcPct val="150000"/>
              </a:lnSpc>
              <a:spcBef>
                <a:spcPct val="20000"/>
              </a:spcBef>
              <a:buFontTx/>
              <a:buChar char="•"/>
            </a:pPr>
            <a:r>
              <a:rPr lang="fr-FR" sz="2000" dirty="0">
                <a:latin typeface="Arial" pitchFamily="34" charset="0"/>
                <a:cs typeface="Arial" pitchFamily="34" charset="0"/>
              </a:rPr>
              <a:t>Rééducation du graphisme des chiffres</a:t>
            </a:r>
          </a:p>
          <a:p>
            <a:pPr marL="342900" indent="-342900">
              <a:lnSpc>
                <a:spcPct val="90000"/>
              </a:lnSpc>
              <a:spcBef>
                <a:spcPct val="20000"/>
              </a:spcBef>
            </a:pPr>
            <a:endParaRPr lang="fr-FR"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Autres dyspraxies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643050"/>
            <a:ext cx="7772400" cy="4452950"/>
          </a:xfrm>
        </p:spPr>
        <p:txBody>
          <a:bodyPr/>
          <a:lstStyle/>
          <a:p>
            <a:pPr>
              <a:lnSpc>
                <a:spcPct val="150000"/>
              </a:lnSpc>
              <a:buFont typeface="Wingdings" pitchFamily="2" charset="2"/>
              <a:buChar char="q"/>
            </a:pPr>
            <a:r>
              <a:rPr lang="fr-FR" sz="2400" dirty="0" smtClean="0">
                <a:latin typeface="Arial" pitchFamily="34" charset="0"/>
                <a:cs typeface="Arial" pitchFamily="34" charset="0"/>
              </a:rPr>
              <a:t>Dyspraxies </a:t>
            </a:r>
            <a:r>
              <a:rPr lang="fr-FR" sz="2400" dirty="0" err="1" smtClean="0">
                <a:latin typeface="Arial" pitchFamily="34" charset="0"/>
                <a:cs typeface="Arial" pitchFamily="34" charset="0"/>
              </a:rPr>
              <a:t>idéatoires</a:t>
            </a:r>
            <a:r>
              <a:rPr lang="fr-FR" sz="2400" dirty="0" smtClean="0">
                <a:latin typeface="Arial" pitchFamily="34" charset="0"/>
                <a:cs typeface="Arial" pitchFamily="34" charset="0"/>
              </a:rPr>
              <a:t> / idéomotrices: essentiellement gène aux activités de la vie quotidienne ( repas, mettre le couvert, pratiquer un sport, faire de la cuisine ou une activité manuelle…)</a:t>
            </a:r>
          </a:p>
          <a:p>
            <a:pPr>
              <a:lnSpc>
                <a:spcPct val="150000"/>
              </a:lnSpc>
              <a:buNone/>
            </a:pPr>
            <a:endParaRPr lang="fr-FR" sz="2400" dirty="0" smtClean="0">
              <a:latin typeface="Arial" pitchFamily="34" charset="0"/>
              <a:cs typeface="Arial" pitchFamily="34" charset="0"/>
            </a:endParaRPr>
          </a:p>
          <a:p>
            <a:pPr>
              <a:lnSpc>
                <a:spcPct val="150000"/>
              </a:lnSpc>
              <a:buFont typeface="Wingdings" pitchFamily="2" charset="2"/>
              <a:buChar char="q"/>
            </a:pPr>
            <a:r>
              <a:rPr lang="fr-FR" sz="2400" dirty="0" smtClean="0">
                <a:latin typeface="Arial" pitchFamily="34" charset="0"/>
                <a:cs typeface="Arial" pitchFamily="34" charset="0"/>
              </a:rPr>
              <a:t>Dyspraxies de l’habillage, souvent aidées par la verbalisation des séquences sans toujours de généralisation des acquis </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10800000" flipV="1">
            <a:off x="928662" y="2071642"/>
            <a:ext cx="7929618" cy="707886"/>
          </a:xfrm>
          <a:prstGeom prst="rect">
            <a:avLst/>
          </a:prstGeom>
          <a:noFill/>
          <a:ln>
            <a:solidFill>
              <a:schemeClr val="accent1"/>
            </a:solidFill>
          </a:ln>
        </p:spPr>
        <p:txBody>
          <a:bodyPr wrap="square" rtlCol="0">
            <a:spAutoFit/>
          </a:bodyPr>
          <a:lstStyle/>
          <a:p>
            <a:r>
              <a:rPr lang="fr-FR" sz="4000" dirty="0" smtClean="0">
                <a:latin typeface="Arial" pitchFamily="34" charset="0"/>
                <a:cs typeface="Arial" pitchFamily="34" charset="0"/>
              </a:rPr>
              <a:t>              </a:t>
            </a:r>
            <a:r>
              <a:rPr lang="fr-FR" sz="2800" dirty="0" smtClean="0">
                <a:latin typeface="Arial" pitchFamily="34" charset="0"/>
                <a:cs typeface="Arial" pitchFamily="34" charset="0"/>
              </a:rPr>
              <a:t>Autre </a:t>
            </a:r>
            <a:r>
              <a:rPr lang="fr-FR" sz="2800" dirty="0" smtClean="0">
                <a:latin typeface="Arial" pitchFamily="34" charset="0"/>
                <a:cs typeface="Arial" pitchFamily="34" charset="0"/>
              </a:rPr>
              <a:t>Classification</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14290"/>
            <a:ext cx="8072494" cy="714380"/>
          </a:xfrm>
          <a:ln>
            <a:solidFill>
              <a:schemeClr val="accent1"/>
            </a:solidFill>
          </a:ln>
        </p:spPr>
        <p:txBody>
          <a:bodyPr>
            <a:normAutofit fontScale="90000"/>
          </a:bodyPr>
          <a:lstStyle/>
          <a:p>
            <a:r>
              <a:rPr lang="fr-FR" sz="3100" dirty="0" smtClean="0">
                <a:latin typeface="Arial" pitchFamily="34" charset="0"/>
                <a:cs typeface="Arial" pitchFamily="34" charset="0"/>
              </a:rPr>
              <a:t/>
            </a:r>
            <a:br>
              <a:rPr lang="fr-FR" sz="3100" dirty="0" smtClean="0">
                <a:latin typeface="Arial" pitchFamily="34" charset="0"/>
                <a:cs typeface="Arial" pitchFamily="34" charset="0"/>
              </a:rPr>
            </a:br>
            <a:r>
              <a:rPr lang="fr-FR" sz="3100" dirty="0" smtClean="0">
                <a:latin typeface="Arial" pitchFamily="34" charset="0"/>
                <a:cs typeface="Arial" pitchFamily="34" charset="0"/>
              </a:rPr>
              <a:t>TAC : Trouble de l’acquisition de la coordination</a:t>
            </a:r>
            <a:br>
              <a:rPr lang="fr-FR" sz="3100" dirty="0" smtClean="0">
                <a:latin typeface="Arial" pitchFamily="34" charset="0"/>
                <a:cs typeface="Arial" pitchFamily="34" charset="0"/>
              </a:rPr>
            </a:br>
            <a:endParaRPr lang="fr-FR" sz="3100" dirty="0">
              <a:latin typeface="Arial" pitchFamily="34" charset="0"/>
              <a:cs typeface="Arial" pitchFamily="34" charset="0"/>
            </a:endParaRPr>
          </a:p>
        </p:txBody>
      </p:sp>
      <p:sp>
        <p:nvSpPr>
          <p:cNvPr id="3" name="Espace réservé du contenu 2"/>
          <p:cNvSpPr>
            <a:spLocks noGrp="1"/>
          </p:cNvSpPr>
          <p:nvPr>
            <p:ph idx="1"/>
          </p:nvPr>
        </p:nvSpPr>
        <p:spPr>
          <a:xfrm>
            <a:off x="838200" y="1500174"/>
            <a:ext cx="7772400" cy="4595826"/>
          </a:xfrm>
        </p:spPr>
        <p:txBody>
          <a:bodyPr/>
          <a:lstStyle/>
          <a:p>
            <a:pPr>
              <a:lnSpc>
                <a:spcPct val="150000"/>
              </a:lnSpc>
              <a:buFont typeface="Wingdings" pitchFamily="2" charset="2"/>
              <a:buChar char="Ø"/>
            </a:pPr>
            <a:r>
              <a:rPr lang="fr-FR" dirty="0" smtClean="0">
                <a:latin typeface="Arial" pitchFamily="34" charset="0"/>
                <a:cs typeface="Arial" pitchFamily="34" charset="0"/>
              </a:rPr>
              <a:t>Difficulté de la coordination motrice: défaut de force et de tonus , manque de coordination entre les 2 hémicorps, gène dans les tâche motrices nouvelles, déficit concernant les notions spatiales et temporelles, mauvais contrôle de la motricité fine et du corps.</a:t>
            </a:r>
          </a:p>
          <a:p>
            <a:pPr>
              <a:lnSpc>
                <a:spcPct val="150000"/>
              </a:lnSpc>
              <a:buFont typeface="Wingdings" pitchFamily="2" charset="2"/>
              <a:buChar char="Ø"/>
            </a:pPr>
            <a:r>
              <a:rPr lang="fr-FR" dirty="0" smtClean="0">
                <a:latin typeface="Arial" pitchFamily="34" charset="0"/>
                <a:cs typeface="Arial" pitchFamily="34" charset="0"/>
              </a:rPr>
              <a:t>Parfois associées à une dyslexie ou une hyperactivité</a:t>
            </a:r>
          </a:p>
          <a:p>
            <a:pPr>
              <a:lnSpc>
                <a:spcPct val="150000"/>
              </a:lnSpc>
              <a:buFont typeface="Wingdings" pitchFamily="2" charset="2"/>
              <a:buChar char="Ø"/>
            </a:pPr>
            <a:r>
              <a:rPr lang="fr-FR" dirty="0" smtClean="0">
                <a:latin typeface="Arial" pitchFamily="34" charset="0"/>
                <a:cs typeface="Arial" pitchFamily="34" charset="0"/>
              </a:rPr>
              <a:t>Non lié à un retard mental ou un trouble moteur  ( exam </a:t>
            </a:r>
            <a:r>
              <a:rPr lang="fr-FR" dirty="0" err="1" smtClean="0">
                <a:latin typeface="Arial" pitchFamily="34" charset="0"/>
                <a:cs typeface="Arial" pitchFamily="34" charset="0"/>
              </a:rPr>
              <a:t>neuro</a:t>
            </a:r>
            <a:r>
              <a:rPr lang="fr-FR" dirty="0" smtClean="0">
                <a:latin typeface="Arial" pitchFamily="34" charset="0"/>
                <a:cs typeface="Arial" pitchFamily="34" charset="0"/>
              </a:rPr>
              <a:t> normal)</a:t>
            </a:r>
          </a:p>
          <a:p>
            <a:pPr>
              <a:lnSpc>
                <a:spcPct val="150000"/>
              </a:lnSpc>
              <a:buNone/>
            </a:pPr>
            <a:r>
              <a:rPr lang="fr-FR" dirty="0" smtClean="0">
                <a:latin typeface="Arial" pitchFamily="34" charset="0"/>
                <a:cs typeface="Arial" pitchFamily="34" charset="0"/>
              </a:rPr>
              <a:t>Dysfonctionnement </a:t>
            </a:r>
            <a:r>
              <a:rPr lang="fr-FR" dirty="0" smtClean="0">
                <a:latin typeface="Arial" pitchFamily="34" charset="0"/>
                <a:cs typeface="Arial" pitchFamily="34" charset="0"/>
              </a:rPr>
              <a:t>cérébelleux</a:t>
            </a:r>
            <a:endParaRPr lang="fr-FR" dirty="0" smtClean="0">
              <a:latin typeface="Arial" pitchFamily="34" charset="0"/>
              <a:cs typeface="Arial" pitchFamily="34" charset="0"/>
            </a:endParaRPr>
          </a:p>
          <a:p>
            <a:pPr>
              <a:lnSpc>
                <a:spcPct val="150000"/>
              </a:lnSpc>
              <a:buNone/>
            </a:pPr>
            <a:r>
              <a:rPr lang="fr-FR" dirty="0" smtClean="0">
                <a:latin typeface="Arial" pitchFamily="34" charset="0"/>
                <a:cs typeface="Arial" pitchFamily="34" charset="0"/>
              </a:rPr>
              <a:t>Dysfonctionnement pariétal plutôt Droit</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ln>
            <a:solidFill>
              <a:schemeClr val="accent1"/>
            </a:solidFill>
          </a:ln>
        </p:spPr>
        <p:txBody>
          <a:bodyPr/>
          <a:lstStyle/>
          <a:p>
            <a:r>
              <a:rPr lang="fr-FR" sz="4000" dirty="0" smtClean="0">
                <a:latin typeface="Arial" pitchFamily="34" charset="0"/>
                <a:cs typeface="Arial" pitchFamily="34" charset="0"/>
              </a:rPr>
              <a:t>             Cas cliniques</a:t>
            </a:r>
            <a:endParaRPr lang="fr-FR"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1670" y="214290"/>
            <a:ext cx="4572032" cy="547710"/>
          </a:xfrm>
          <a:ln>
            <a:solidFill>
              <a:schemeClr val="accent1"/>
            </a:solidFill>
          </a:ln>
        </p:spPr>
        <p:txBody>
          <a:bodyPr/>
          <a:lstStyle/>
          <a:p>
            <a:pPr algn="ctr"/>
            <a:r>
              <a:rPr lang="fr-FR" dirty="0" smtClean="0">
                <a:latin typeface="Arial" pitchFamily="34" charset="0"/>
                <a:cs typeface="Arial" pitchFamily="34" charset="0"/>
              </a:rPr>
              <a:t>LES PRAXIES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428736"/>
            <a:ext cx="7772400" cy="4667264"/>
          </a:xfrm>
        </p:spPr>
        <p:txBody>
          <a:bodyPr/>
          <a:lstStyle/>
          <a:p>
            <a:pPr lvl="1">
              <a:buFont typeface="Wingdings" pitchFamily="2" charset="2"/>
              <a:buChar char="Ø"/>
            </a:pPr>
            <a:endParaRPr lang="fr-FR" sz="2800" dirty="0" smtClean="0"/>
          </a:p>
          <a:p>
            <a:pPr lvl="1">
              <a:lnSpc>
                <a:spcPct val="150000"/>
              </a:lnSpc>
              <a:buFont typeface="Wingdings" pitchFamily="2" charset="2"/>
              <a:buChar char="Ø"/>
            </a:pPr>
            <a:r>
              <a:rPr lang="fr-FR" sz="2400" dirty="0" smtClean="0">
                <a:latin typeface="Arial" pitchFamily="34" charset="0"/>
                <a:cs typeface="Arial" pitchFamily="34" charset="0"/>
              </a:rPr>
              <a:t>Une fois apprise, une praxie ne s’oublie pas. La qualité du geste dépend de l’entrainement.</a:t>
            </a:r>
          </a:p>
          <a:p>
            <a:pPr lvl="1">
              <a:lnSpc>
                <a:spcPct val="150000"/>
              </a:lnSpc>
              <a:buFont typeface="Wingdings" pitchFamily="2" charset="2"/>
              <a:buChar char="Ø"/>
            </a:pPr>
            <a:endParaRPr lang="fr-FR" sz="2400" dirty="0" smtClean="0">
              <a:latin typeface="Arial" pitchFamily="34" charset="0"/>
              <a:cs typeface="Arial" pitchFamily="34" charset="0"/>
            </a:endParaRPr>
          </a:p>
          <a:p>
            <a:pPr lvl="1">
              <a:lnSpc>
                <a:spcPct val="150000"/>
              </a:lnSpc>
              <a:buFont typeface="Wingdings" pitchFamily="2" charset="2"/>
              <a:buChar char="Ø"/>
            </a:pPr>
            <a:r>
              <a:rPr lang="fr-FR" sz="2400" dirty="0" smtClean="0">
                <a:latin typeface="Arial" pitchFamily="34" charset="0"/>
                <a:cs typeface="Arial" pitchFamily="34" charset="0"/>
              </a:rPr>
              <a:t> L’initiation du geste ne dépend que de l’évocation de la finalité de l’acte: cette évocation consciente déclenche les programmes automatiques de contrôle, de coordination, les programmes cognitifs et sensorimoteurs adaptés. </a:t>
            </a:r>
          </a:p>
          <a:p>
            <a:pPr lvl="1">
              <a:buNone/>
            </a:pPr>
            <a:r>
              <a:rPr lang="fr-FR" sz="2800" dirty="0" smtClean="0">
                <a:latin typeface="Arial" pitchFamily="34" charset="0"/>
                <a:cs typeface="Arial" pitchFamily="34" charset="0"/>
              </a:rPr>
              <a:t> </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latin typeface="Arial" pitchFamily="34" charset="0"/>
              <a:cs typeface="Arial" pitchFamily="34" charset="0"/>
            </a:endParaRPr>
          </a:p>
        </p:txBody>
      </p:sp>
      <p:sp>
        <p:nvSpPr>
          <p:cNvPr id="3" name="Espace réservé du texte 2"/>
          <p:cNvSpPr>
            <a:spLocks noGrp="1"/>
          </p:cNvSpPr>
          <p:nvPr>
            <p:ph type="body" idx="1"/>
          </p:nvPr>
        </p:nvSpPr>
        <p:spPr>
          <a:xfrm>
            <a:off x="457200" y="1000108"/>
            <a:ext cx="4040188" cy="785819"/>
          </a:xfrm>
          <a:ln>
            <a:solidFill>
              <a:schemeClr val="accent1"/>
            </a:solidFill>
          </a:ln>
        </p:spPr>
        <p:txBody>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a:xfrm>
            <a:off x="428596" y="1928802"/>
            <a:ext cx="4040188" cy="4929198"/>
          </a:xfrm>
          <a:ln>
            <a:solidFill>
              <a:schemeClr val="bg1"/>
            </a:solidFill>
          </a:ln>
        </p:spPr>
        <p:txBody>
          <a:bodyPr/>
          <a:lstStyle/>
          <a:p>
            <a:pPr>
              <a:buFont typeface="Arial" pitchFamily="34" charset="0"/>
              <a:buChar char="•"/>
            </a:pPr>
            <a:r>
              <a:rPr lang="fr-FR" u="sng" dirty="0" smtClean="0">
                <a:latin typeface="Arial" pitchFamily="34" charset="0"/>
                <a:cs typeface="Arial" pitchFamily="34" charset="0"/>
              </a:rPr>
              <a:t>Autonome dans la vie quotidienne</a:t>
            </a:r>
          </a:p>
          <a:p>
            <a:pPr lvl="1">
              <a:buFont typeface="Wingdings" pitchFamily="2" charset="2"/>
              <a:buChar char="Ø"/>
            </a:pPr>
            <a:r>
              <a:rPr lang="fr-FR" dirty="0" smtClean="0">
                <a:latin typeface="Arial" pitchFamily="34" charset="0"/>
                <a:cs typeface="Arial" pitchFamily="34" charset="0"/>
              </a:rPr>
              <a:t>S’habille seul ( 3 ans-5 ans)</a:t>
            </a:r>
          </a:p>
          <a:p>
            <a:pPr lvl="1">
              <a:buFont typeface="Wingdings" pitchFamily="2" charset="2"/>
              <a:buChar char="Ø"/>
            </a:pPr>
            <a:r>
              <a:rPr lang="fr-FR" dirty="0" smtClean="0">
                <a:latin typeface="Arial" pitchFamily="34" charset="0"/>
                <a:cs typeface="Arial" pitchFamily="34" charset="0"/>
              </a:rPr>
              <a:t>Met ses boutons ( 4 ans)</a:t>
            </a:r>
          </a:p>
          <a:p>
            <a:pPr lvl="1">
              <a:buFont typeface="Wingdings" pitchFamily="2" charset="2"/>
              <a:buChar char="Ø"/>
            </a:pPr>
            <a:r>
              <a:rPr lang="fr-FR" dirty="0" smtClean="0">
                <a:latin typeface="Arial" pitchFamily="34" charset="0"/>
                <a:cs typeface="Arial" pitchFamily="34" charset="0"/>
              </a:rPr>
              <a:t>Actionne une fermeture éclair ( 4 ans)</a:t>
            </a:r>
          </a:p>
          <a:p>
            <a:pPr lvl="1">
              <a:buFont typeface="Wingdings" pitchFamily="2" charset="2"/>
              <a:buChar char="Ø"/>
            </a:pPr>
            <a:r>
              <a:rPr lang="fr-FR" dirty="0" smtClean="0">
                <a:latin typeface="Arial" pitchFamily="34" charset="0"/>
                <a:cs typeface="Arial" pitchFamily="34" charset="0"/>
              </a:rPr>
              <a:t>Lace ses souliers (6 ans)</a:t>
            </a:r>
          </a:p>
          <a:p>
            <a:pPr lvl="1">
              <a:buFont typeface="Wingdings" pitchFamily="2" charset="2"/>
              <a:buChar char="Ø"/>
            </a:pPr>
            <a:r>
              <a:rPr lang="fr-FR" dirty="0" smtClean="0">
                <a:latin typeface="Arial" pitchFamily="34" charset="0"/>
                <a:cs typeface="Arial" pitchFamily="34" charset="0"/>
              </a:rPr>
              <a:t>Mange seul ( fourchette/3 ans, couteau/5 ans)</a:t>
            </a:r>
          </a:p>
          <a:p>
            <a:pPr lvl="1">
              <a:buFont typeface="Wingdings" pitchFamily="2" charset="2"/>
              <a:buChar char="Ø"/>
            </a:pPr>
            <a:r>
              <a:rPr lang="fr-FR" dirty="0" smtClean="0">
                <a:latin typeface="Arial" pitchFamily="34" charset="0"/>
                <a:cs typeface="Arial" pitchFamily="34" charset="0"/>
              </a:rPr>
              <a:t>Se lave seul (5 ans)</a:t>
            </a:r>
          </a:p>
          <a:p>
            <a:pPr lvl="1">
              <a:buFont typeface="Wingdings" pitchFamily="2" charset="2"/>
              <a:buChar char="Ø"/>
            </a:pPr>
            <a:r>
              <a:rPr lang="fr-FR" dirty="0" smtClean="0">
                <a:latin typeface="Arial" pitchFamily="34" charset="0"/>
                <a:cs typeface="Arial" pitchFamily="34" charset="0"/>
              </a:rPr>
              <a:t>Se brosse les dents ( 3 ans)</a:t>
            </a:r>
          </a:p>
          <a:p>
            <a:pPr lvl="1">
              <a:buFont typeface="Wingdings" pitchFamily="2" charset="2"/>
              <a:buChar char="Ø"/>
            </a:pPr>
            <a:r>
              <a:rPr lang="fr-FR" dirty="0" smtClean="0">
                <a:latin typeface="Arial" pitchFamily="34" charset="0"/>
                <a:cs typeface="Arial" pitchFamily="34" charset="0"/>
              </a:rPr>
              <a:t>Se coiffe ( 6 ans)</a:t>
            </a:r>
          </a:p>
          <a:p>
            <a:pPr lvl="1">
              <a:buFont typeface="Wingdings" pitchFamily="2" charset="2"/>
              <a:buChar char="Ø"/>
            </a:pPr>
            <a:endParaRPr lang="fr-FR" dirty="0" smtClean="0">
              <a:latin typeface="Arial" pitchFamily="34" charset="0"/>
              <a:cs typeface="Arial" pitchFamily="34" charset="0"/>
            </a:endParaRPr>
          </a:p>
          <a:p>
            <a:pPr lvl="1">
              <a:buFont typeface="Wingdings" pitchFamily="2" charset="2"/>
              <a:buChar char="Ø"/>
            </a:pPr>
            <a:endParaRPr lang="fr-FR" dirty="0" smtClean="0">
              <a:latin typeface="Arial" pitchFamily="34" charset="0"/>
              <a:cs typeface="Arial" pitchFamily="34" charset="0"/>
            </a:endParaRPr>
          </a:p>
          <a:p>
            <a:pPr>
              <a:buFont typeface="Wingdings" pitchFamily="2" charset="2"/>
              <a:buChar char="Ø"/>
            </a:pP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714876" y="1000108"/>
            <a:ext cx="4214842" cy="785818"/>
          </a:xfrm>
          <a:ln>
            <a:solidFill>
              <a:schemeClr val="accent1"/>
            </a:solidFill>
          </a:ln>
        </p:spPr>
        <p:txBody>
          <a:bodyPr/>
          <a:lstStyle/>
          <a:p>
            <a:pPr algn="ctr"/>
            <a:r>
              <a:rPr lang="fr-FR" dirty="0" smtClean="0">
                <a:latin typeface="Arial" pitchFamily="34" charset="0"/>
                <a:cs typeface="Arial" pitchFamily="34" charset="0"/>
              </a:rPr>
              <a:t>Enzo: 6 ans, 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4645025" y="1928802"/>
            <a:ext cx="4041775" cy="4929198"/>
          </a:xfrm>
          <a:ln>
            <a:solidFill>
              <a:schemeClr val="bg1"/>
            </a:solidFill>
          </a:ln>
        </p:spPr>
        <p:txBody>
          <a:bodyPr/>
          <a:lstStyle/>
          <a:p>
            <a:pPr>
              <a:buFont typeface="Arial" pitchFamily="34" charset="0"/>
              <a:buChar char="•"/>
            </a:pPr>
            <a:r>
              <a:rPr lang="fr-FR" u="sng" dirty="0" smtClean="0">
                <a:latin typeface="Arial" pitchFamily="34" charset="0"/>
                <a:cs typeface="Arial" pitchFamily="34" charset="0"/>
              </a:rPr>
              <a:t>Dépendant de l’adulte</a:t>
            </a:r>
          </a:p>
          <a:p>
            <a:pPr lvl="1">
              <a:buFont typeface="Wingdings" pitchFamily="2" charset="2"/>
              <a:buChar char="Ø"/>
            </a:pPr>
            <a:r>
              <a:rPr lang="fr-FR" dirty="0" smtClean="0">
                <a:latin typeface="Arial" pitchFamily="34" charset="0"/>
                <a:cs typeface="Arial" pitchFamily="34" charset="0"/>
              </a:rPr>
              <a:t>Ne s’habille pas seul</a:t>
            </a:r>
          </a:p>
          <a:p>
            <a:pPr lvl="1">
              <a:buFont typeface="Wingdings" pitchFamily="2" charset="2"/>
              <a:buChar char="Ø"/>
            </a:pPr>
            <a:r>
              <a:rPr lang="fr-FR" dirty="0" smtClean="0">
                <a:latin typeface="Arial" pitchFamily="34" charset="0"/>
                <a:cs typeface="Arial" pitchFamily="34" charset="0"/>
              </a:rPr>
              <a:t>Ne ferme pas ses boutons</a:t>
            </a:r>
          </a:p>
          <a:p>
            <a:pPr lvl="1">
              <a:buFont typeface="Wingdings" pitchFamily="2" charset="2"/>
              <a:buChar char="Ø"/>
            </a:pPr>
            <a:r>
              <a:rPr lang="fr-FR" dirty="0" smtClean="0">
                <a:latin typeface="Arial" pitchFamily="34" charset="0"/>
                <a:cs typeface="Arial" pitchFamily="34" charset="0"/>
              </a:rPr>
              <a:t>Fermeture éclair impossible</a:t>
            </a:r>
          </a:p>
          <a:p>
            <a:pPr lvl="1">
              <a:buFont typeface="Wingdings" pitchFamily="2" charset="2"/>
              <a:buChar char="Ø"/>
            </a:pPr>
            <a:r>
              <a:rPr lang="fr-FR" dirty="0" smtClean="0">
                <a:latin typeface="Arial" pitchFamily="34" charset="0"/>
                <a:cs typeface="Arial" pitchFamily="34" charset="0"/>
              </a:rPr>
              <a:t>Ne lace pas ses lacets</a:t>
            </a:r>
          </a:p>
          <a:p>
            <a:pPr lvl="1">
              <a:buFont typeface="Wingdings" pitchFamily="2" charset="2"/>
              <a:buChar char="Ø"/>
            </a:pPr>
            <a:r>
              <a:rPr lang="fr-FR" dirty="0" smtClean="0">
                <a:latin typeface="Arial" pitchFamily="34" charset="0"/>
                <a:cs typeface="Arial" pitchFamily="34" charset="0"/>
              </a:rPr>
              <a:t>Mange seul mais ne coupe pas sa viande </a:t>
            </a:r>
          </a:p>
          <a:p>
            <a:pPr lvl="1">
              <a:buFont typeface="Wingdings" pitchFamily="2" charset="2"/>
              <a:buChar char="Ø"/>
            </a:pPr>
            <a:r>
              <a:rPr lang="fr-FR" dirty="0" smtClean="0">
                <a:latin typeface="Arial" pitchFamily="34" charset="0"/>
                <a:cs typeface="Arial" pitchFamily="34" charset="0"/>
              </a:rPr>
              <a:t>Ne fait pas sa toilette sans aide</a:t>
            </a:r>
          </a:p>
          <a:p>
            <a:pPr lvl="1">
              <a:buFont typeface="Wingdings" pitchFamily="2" charset="2"/>
              <a:buChar char="Ø"/>
            </a:pPr>
            <a:r>
              <a:rPr lang="fr-FR" dirty="0" smtClean="0">
                <a:latin typeface="Arial" pitchFamily="34" charset="0"/>
                <a:cs typeface="Arial" pitchFamily="34" charset="0"/>
              </a:rPr>
              <a:t>Ne se brosse pas les dents</a:t>
            </a:r>
          </a:p>
          <a:p>
            <a:pPr lvl="1">
              <a:buFont typeface="Wingdings" pitchFamily="2" charset="2"/>
              <a:buChar char="Ø"/>
            </a:pPr>
            <a:r>
              <a:rPr lang="fr-FR" dirty="0" smtClean="0">
                <a:latin typeface="Arial" pitchFamily="34" charset="0"/>
                <a:cs typeface="Arial" pitchFamily="34" charset="0"/>
              </a:rPr>
              <a:t>Ne se coiffe pas seul</a:t>
            </a:r>
            <a:endParaRPr lang="fr-FR" dirty="0">
              <a:latin typeface="Arial" pitchFamily="34" charset="0"/>
              <a:cs typeface="Arial" pitchFamily="34" charset="0"/>
            </a:endParaRPr>
          </a:p>
        </p:txBody>
      </p:sp>
      <p:sp>
        <p:nvSpPr>
          <p:cNvPr id="7" name="ZoneTexte 6"/>
          <p:cNvSpPr txBox="1"/>
          <p:nvPr/>
        </p:nvSpPr>
        <p:spPr>
          <a:xfrm>
            <a:off x="3143240" y="428604"/>
            <a:ext cx="3500462"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Anamnèse</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2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20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2000"/>
                                        <p:tgtEl>
                                          <p:spTgt spid="4">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ox(in)">
                                      <p:cBhvr>
                                        <p:cTn id="24" dur="2000"/>
                                        <p:tgtEl>
                                          <p:spTgt spid="4">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2000"/>
                                        <p:tgtEl>
                                          <p:spTgt spid="4">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ox(in)">
                                      <p:cBhvr>
                                        <p:cTn id="30" dur="2000"/>
                                        <p:tgtEl>
                                          <p:spTgt spid="4">
                                            <p:txEl>
                                              <p:pRg st="6" end="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box(in)">
                                      <p:cBhvr>
                                        <p:cTn id="33" dur="2000"/>
                                        <p:tgtEl>
                                          <p:spTgt spid="4">
                                            <p:txEl>
                                              <p:pRg st="7" end="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box(in)">
                                      <p:cBhvr>
                                        <p:cTn id="36" dur="20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box(in)">
                                      <p:cBhvr>
                                        <p:cTn id="41" dur="10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box(in)">
                                      <p:cBhvr>
                                        <p:cTn id="46" dur="1000"/>
                                        <p:tgtEl>
                                          <p:spTgt spid="6">
                                            <p:txEl>
                                              <p:pRg st="0" end="0"/>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box(in)">
                                      <p:cBhvr>
                                        <p:cTn id="49" dur="1000"/>
                                        <p:tgtEl>
                                          <p:spTgt spid="6">
                                            <p:txEl>
                                              <p:pRg st="1" end="1"/>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box(in)">
                                      <p:cBhvr>
                                        <p:cTn id="52" dur="1000"/>
                                        <p:tgtEl>
                                          <p:spTgt spid="6">
                                            <p:txEl>
                                              <p:pRg st="2" end="2"/>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box(in)">
                                      <p:cBhvr>
                                        <p:cTn id="55" dur="1000"/>
                                        <p:tgtEl>
                                          <p:spTgt spid="6">
                                            <p:txEl>
                                              <p:pRg st="3" end="3"/>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box(in)">
                                      <p:cBhvr>
                                        <p:cTn id="58" dur="1000"/>
                                        <p:tgtEl>
                                          <p:spTgt spid="6">
                                            <p:txEl>
                                              <p:pRg st="4" end="4"/>
                                            </p:txEl>
                                          </p:spTgt>
                                        </p:tgtEl>
                                      </p:cBhvr>
                                    </p:animEffect>
                                  </p:childTnLst>
                                </p:cTn>
                              </p:par>
                              <p:par>
                                <p:cTn id="59" presetID="4" presetClass="entr" presetSubtype="16" fill="hold" nodeType="with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box(in)">
                                      <p:cBhvr>
                                        <p:cTn id="61" dur="1000"/>
                                        <p:tgtEl>
                                          <p:spTgt spid="6">
                                            <p:txEl>
                                              <p:pRg st="5" end="5"/>
                                            </p:txEl>
                                          </p:spTgt>
                                        </p:tgtEl>
                                      </p:cBhvr>
                                    </p:animEffect>
                                  </p:childTnLst>
                                </p:cTn>
                              </p:par>
                              <p:par>
                                <p:cTn id="62" presetID="4" presetClass="entr" presetSubtype="16" fill="hold" nodeType="with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Effect transition="in" filter="box(in)">
                                      <p:cBhvr>
                                        <p:cTn id="64" dur="1000"/>
                                        <p:tgtEl>
                                          <p:spTgt spid="6">
                                            <p:txEl>
                                              <p:pRg st="6" end="6"/>
                                            </p:txEl>
                                          </p:spTgt>
                                        </p:tgtEl>
                                      </p:cBhvr>
                                    </p:animEffect>
                                  </p:childTnLst>
                                </p:cTn>
                              </p:par>
                              <p:par>
                                <p:cTn id="65" presetID="4" presetClass="entr" presetSubtype="16" fill="hold" nodeType="with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box(in)">
                                      <p:cBhvr>
                                        <p:cTn id="67" dur="1000"/>
                                        <p:tgtEl>
                                          <p:spTgt spid="6">
                                            <p:txEl>
                                              <p:pRg st="7" end="7"/>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box(in)">
                                      <p:cBhvr>
                                        <p:cTn id="70"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pPr algn="ctr"/>
            <a:r>
              <a:rPr lang="fr-FR" dirty="0" smtClean="0">
                <a:latin typeface="Arial" pitchFamily="34" charset="0"/>
                <a:cs typeface="Arial" pitchFamily="34" charset="0"/>
              </a:rPr>
              <a:t>Observations psychomotrices</a:t>
            </a:r>
            <a:endParaRPr lang="fr-FR" dirty="0"/>
          </a:p>
        </p:txBody>
      </p:sp>
      <p:sp>
        <p:nvSpPr>
          <p:cNvPr id="3" name="Espace réservé du texte 2"/>
          <p:cNvSpPr>
            <a:spLocks noGrp="1"/>
          </p:cNvSpPr>
          <p:nvPr>
            <p:ph type="body" idx="1"/>
          </p:nvPr>
        </p:nvSpPr>
        <p:spPr>
          <a:xfrm>
            <a:off x="457200" y="1214423"/>
            <a:ext cx="4040188" cy="857255"/>
          </a:xfrm>
          <a:ln>
            <a:solidFill>
              <a:schemeClr val="accent1"/>
            </a:solidFill>
          </a:ln>
        </p:spPr>
        <p:txBody>
          <a:bodyPr>
            <a:normAutofit/>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p:txBody>
          <a:bodyPr/>
          <a:lstStyle/>
          <a:p>
            <a:pPr>
              <a:buFont typeface="Arial" pitchFamily="34" charset="0"/>
              <a:buChar char="•"/>
            </a:pPr>
            <a:r>
              <a:rPr lang="fr-FR" dirty="0" smtClean="0">
                <a:latin typeface="Arial" pitchFamily="34" charset="0"/>
                <a:cs typeface="Arial" pitchFamily="34" charset="0"/>
              </a:rPr>
              <a:t>Jeux d’encastrement  de formes ( 2 ans)</a:t>
            </a:r>
          </a:p>
          <a:p>
            <a:pPr>
              <a:buFont typeface="Arial" pitchFamily="34" charset="0"/>
              <a:buChar char="•"/>
            </a:pPr>
            <a:r>
              <a:rPr lang="fr-FR" dirty="0" smtClean="0">
                <a:latin typeface="Arial" pitchFamily="34" charset="0"/>
                <a:cs typeface="Arial" pitchFamily="34" charset="0"/>
              </a:rPr>
              <a:t>Puzzles ( 3 ans- 4 ans)</a:t>
            </a:r>
          </a:p>
          <a:p>
            <a:pPr>
              <a:buFont typeface="Arial" pitchFamily="34" charset="0"/>
              <a:buChar char="•"/>
            </a:pPr>
            <a:r>
              <a:rPr lang="fr-FR" dirty="0" smtClean="0">
                <a:latin typeface="Arial" pitchFamily="34" charset="0"/>
                <a:cs typeface="Arial" pitchFamily="34" charset="0"/>
              </a:rPr>
              <a:t>Jeux de construction/ cubes, </a:t>
            </a:r>
            <a:r>
              <a:rPr lang="fr-FR" dirty="0" err="1" smtClean="0">
                <a:latin typeface="Arial" pitchFamily="34" charset="0"/>
                <a:cs typeface="Arial" pitchFamily="34" charset="0"/>
              </a:rPr>
              <a:t>duplo</a:t>
            </a:r>
            <a:r>
              <a:rPr lang="fr-FR" dirty="0" smtClean="0">
                <a:latin typeface="Arial" pitchFamily="34" charset="0"/>
                <a:cs typeface="Arial" pitchFamily="34" charset="0"/>
              </a:rPr>
              <a:t>, </a:t>
            </a:r>
            <a:r>
              <a:rPr lang="fr-FR" dirty="0" err="1" smtClean="0">
                <a:latin typeface="Arial" pitchFamily="34" charset="0"/>
                <a:cs typeface="Arial" pitchFamily="34" charset="0"/>
              </a:rPr>
              <a:t>kapla,légos</a:t>
            </a:r>
            <a:r>
              <a:rPr lang="fr-FR" dirty="0" smtClean="0">
                <a:latin typeface="Arial" pitchFamily="34" charset="0"/>
                <a:cs typeface="Arial" pitchFamily="34" charset="0"/>
              </a:rPr>
              <a:t> (2 ans ½)</a:t>
            </a:r>
          </a:p>
          <a:p>
            <a:pPr>
              <a:buFont typeface="Arial" pitchFamily="34" charset="0"/>
              <a:buChar char="•"/>
            </a:pPr>
            <a:r>
              <a:rPr lang="fr-FR" dirty="0" smtClean="0">
                <a:latin typeface="Arial" pitchFamily="34" charset="0"/>
                <a:cs typeface="Arial" pitchFamily="34" charset="0"/>
              </a:rPr>
              <a:t>Jeux symboliques</a:t>
            </a:r>
          </a:p>
          <a:p>
            <a:pPr>
              <a:buFont typeface="Arial" pitchFamily="34" charset="0"/>
              <a:buChar char="•"/>
            </a:pPr>
            <a:r>
              <a:rPr lang="fr-FR" dirty="0" smtClean="0">
                <a:latin typeface="Arial" pitchFamily="34" charset="0"/>
                <a:cs typeface="Arial" pitchFamily="34" charset="0"/>
              </a:rPr>
              <a:t>Aime le bricolage</a:t>
            </a:r>
          </a:p>
          <a:p>
            <a:pPr>
              <a:buNone/>
            </a:pP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645025" y="1214421"/>
            <a:ext cx="4498975" cy="928695"/>
          </a:xfrm>
          <a:ln>
            <a:solidFill>
              <a:schemeClr val="accent1"/>
            </a:solidFill>
          </a:ln>
        </p:spPr>
        <p:txBody>
          <a:bodyPr>
            <a:noAutofit/>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p:txBody>
          <a:bodyPr/>
          <a:lstStyle/>
          <a:p>
            <a:pPr>
              <a:buFont typeface="Arial" pitchFamily="34" charset="0"/>
              <a:buChar char="•"/>
            </a:pPr>
            <a:r>
              <a:rPr lang="fr-FR" dirty="0" smtClean="0">
                <a:latin typeface="Arial" pitchFamily="34" charset="0"/>
                <a:cs typeface="Arial" pitchFamily="34" charset="0"/>
              </a:rPr>
              <a:t>Peu de jeux d’encastrement</a:t>
            </a:r>
          </a:p>
          <a:p>
            <a:pPr>
              <a:buFont typeface="Arial" pitchFamily="34" charset="0"/>
              <a:buChar char="•"/>
            </a:pPr>
            <a:r>
              <a:rPr lang="fr-FR" dirty="0" smtClean="0">
                <a:latin typeface="Arial" pitchFamily="34" charset="0"/>
                <a:cs typeface="Arial" pitchFamily="34" charset="0"/>
              </a:rPr>
              <a:t>Pas de puzzles</a:t>
            </a:r>
          </a:p>
          <a:p>
            <a:pPr>
              <a:buFont typeface="Arial" pitchFamily="34" charset="0"/>
              <a:buChar char="•"/>
            </a:pPr>
            <a:r>
              <a:rPr lang="fr-FR" dirty="0" smtClean="0">
                <a:latin typeface="Arial" pitchFamily="34" charset="0"/>
                <a:cs typeface="Arial" pitchFamily="34" charset="0"/>
              </a:rPr>
              <a:t>Pas de jeux de construction</a:t>
            </a:r>
          </a:p>
          <a:p>
            <a:pPr>
              <a:buFont typeface="Arial" pitchFamily="34" charset="0"/>
              <a:buChar char="•"/>
            </a:pPr>
            <a:r>
              <a:rPr lang="fr-FR" dirty="0" smtClean="0">
                <a:latin typeface="Arial" pitchFamily="34" charset="0"/>
                <a:cs typeface="Arial" pitchFamily="34" charset="0"/>
              </a:rPr>
              <a:t>Jeux symboliques très présents</a:t>
            </a:r>
          </a:p>
          <a:p>
            <a:pPr>
              <a:buFont typeface="Arial" pitchFamily="34" charset="0"/>
              <a:buChar char="•"/>
            </a:pPr>
            <a:r>
              <a:rPr lang="fr-FR" dirty="0" smtClean="0">
                <a:latin typeface="Arial" pitchFamily="34" charset="0"/>
                <a:cs typeface="Arial" pitchFamily="34" charset="0"/>
              </a:rPr>
              <a:t>N’aime pas le bricolage</a:t>
            </a:r>
          </a:p>
          <a:p>
            <a:pPr>
              <a:buFont typeface="Arial" pitchFamily="34" charset="0"/>
              <a:buChar char="•"/>
            </a:pP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1000"/>
                                        <p:tgtEl>
                                          <p:spTgt spid="4">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ox(in)">
                                      <p:cBhvr>
                                        <p:cTn id="24" dur="1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ox(in)">
                                      <p:cBhvr>
                                        <p:cTn id="29" dur="1000"/>
                                        <p:tgtEl>
                                          <p:spTgt spid="5">
                                            <p:txEl>
                                              <p:pRg st="0" end="0"/>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ox(in)">
                                      <p:cBhvr>
                                        <p:cTn id="32" dur="1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ox(in)">
                                      <p:cBhvr>
                                        <p:cTn id="37" dur="1000"/>
                                        <p:tgtEl>
                                          <p:spTgt spid="6">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ox(in)">
                                      <p:cBhvr>
                                        <p:cTn id="40" dur="1000"/>
                                        <p:tgtEl>
                                          <p:spTgt spid="6">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ox(in)">
                                      <p:cBhvr>
                                        <p:cTn id="43" dur="1000"/>
                                        <p:tgtEl>
                                          <p:spTgt spid="6">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ox(in)">
                                      <p:cBhvr>
                                        <p:cTn id="46" dur="1000"/>
                                        <p:tgtEl>
                                          <p:spTgt spid="6">
                                            <p:txEl>
                                              <p:pRg st="3" end="3"/>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box(in)">
                                      <p:cBhvr>
                                        <p:cTn id="4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pPr algn="ctr"/>
            <a:r>
              <a:rPr lang="fr-FR" dirty="0" smtClean="0">
                <a:latin typeface="Arial" pitchFamily="34" charset="0"/>
                <a:cs typeface="Arial" pitchFamily="34" charset="0"/>
              </a:rPr>
              <a:t>Observations psychomotrices</a:t>
            </a:r>
            <a:endParaRPr lang="fr-FR" dirty="0"/>
          </a:p>
        </p:txBody>
      </p:sp>
      <p:sp>
        <p:nvSpPr>
          <p:cNvPr id="3" name="Espace réservé du texte 2"/>
          <p:cNvSpPr>
            <a:spLocks noGrp="1"/>
          </p:cNvSpPr>
          <p:nvPr>
            <p:ph type="body" idx="1"/>
          </p:nvPr>
        </p:nvSpPr>
        <p:spPr>
          <a:xfrm>
            <a:off x="457200" y="1214423"/>
            <a:ext cx="4040188" cy="857255"/>
          </a:xfrm>
          <a:ln>
            <a:solidFill>
              <a:schemeClr val="accent1"/>
            </a:solidFill>
          </a:ln>
        </p:spPr>
        <p:txBody>
          <a:bodyPr>
            <a:normAutofit/>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p:txBody>
          <a:bodyPr/>
          <a:lstStyle/>
          <a:p>
            <a:pPr>
              <a:buFont typeface="Arial" pitchFamily="34" charset="0"/>
              <a:buChar char="•"/>
            </a:pPr>
            <a:r>
              <a:rPr lang="fr-FR" dirty="0" smtClean="0">
                <a:latin typeface="Arial" pitchFamily="34" charset="0"/>
                <a:cs typeface="Arial" pitchFamily="34" charset="0"/>
              </a:rPr>
              <a:t>Langage élaboré: raconte de façon  claire et ordonnée, phrases complètes ( 6 ans)</a:t>
            </a:r>
          </a:p>
          <a:p>
            <a:pPr>
              <a:buFont typeface="Arial" pitchFamily="34" charset="0"/>
              <a:buChar char="•"/>
            </a:pPr>
            <a:r>
              <a:rPr lang="fr-FR" dirty="0" smtClean="0">
                <a:latin typeface="Arial" pitchFamily="34" charset="0"/>
                <a:cs typeface="Arial" pitchFamily="34" charset="0"/>
              </a:rPr>
              <a:t>Enfant verbal et curieux </a:t>
            </a:r>
          </a:p>
          <a:p>
            <a:pPr>
              <a:buNone/>
            </a:pPr>
            <a:r>
              <a:rPr lang="fr-FR" dirty="0" smtClean="0">
                <a:latin typeface="Arial" pitchFamily="34" charset="0"/>
                <a:cs typeface="Arial" pitchFamily="34" charset="0"/>
              </a:rPr>
              <a:t>    (questions nombreuses depuis l’âge de 5 ans)</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643438" y="1214422"/>
            <a:ext cx="4286280" cy="857256"/>
          </a:xfrm>
          <a:ln>
            <a:solidFill>
              <a:schemeClr val="accent1"/>
            </a:solidFill>
          </a:ln>
        </p:spPr>
        <p:txBody>
          <a:bodyPr>
            <a:normAutofit fontScale="92500"/>
          </a:bodyPr>
          <a:lstStyle/>
          <a:p>
            <a:pPr algn="ctr"/>
            <a:r>
              <a:rPr lang="fr-FR" dirty="0" smtClean="0">
                <a:latin typeface="Arial" pitchFamily="34" charset="0"/>
                <a:cs typeface="Arial" pitchFamily="34" charset="0"/>
              </a:rPr>
              <a:t>Enzo: 6 ans, scolarisé en CP </a:t>
            </a:r>
          </a:p>
          <a:p>
            <a:pPr algn="ctr"/>
            <a:r>
              <a:rPr lang="fr-FR" dirty="0" smtClean="0">
                <a:latin typeface="Arial" pitchFamily="34" charset="0"/>
                <a:cs typeface="Arial" pitchFamily="34" charset="0"/>
              </a:rPr>
              <a:t>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p:txBody>
          <a:bodyPr/>
          <a:lstStyle/>
          <a:p>
            <a:pPr>
              <a:buFont typeface="Arial" pitchFamily="34" charset="0"/>
              <a:buChar char="•"/>
            </a:pPr>
            <a:r>
              <a:rPr lang="fr-FR" dirty="0" smtClean="0">
                <a:latin typeface="Arial" pitchFamily="34" charset="0"/>
                <a:cs typeface="Arial" pitchFamily="34" charset="0"/>
              </a:rPr>
              <a:t>Langage </a:t>
            </a:r>
            <a:r>
              <a:rPr lang="fr-FR" u="sng" dirty="0" smtClean="0">
                <a:latin typeface="Arial" pitchFamily="34" charset="0"/>
                <a:cs typeface="Arial" pitchFamily="34" charset="0"/>
              </a:rPr>
              <a:t>très</a:t>
            </a:r>
            <a:r>
              <a:rPr lang="fr-FR" dirty="0" smtClean="0">
                <a:latin typeface="Arial" pitchFamily="34" charset="0"/>
                <a:cs typeface="Arial" pitchFamily="34" charset="0"/>
              </a:rPr>
              <a:t> élaboré( 4 ans)</a:t>
            </a:r>
          </a:p>
          <a:p>
            <a:pPr>
              <a:buFont typeface="Arial" pitchFamily="34" charset="0"/>
              <a:buChar char="•"/>
            </a:pPr>
            <a:r>
              <a:rPr lang="fr-FR" dirty="0" smtClean="0">
                <a:latin typeface="Arial" pitchFamily="34" charset="0"/>
                <a:cs typeface="Arial" pitchFamily="34" charset="0"/>
              </a:rPr>
              <a:t>Très verbal ( 18 mois)</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ox(in)">
                                      <p:cBhvr>
                                        <p:cTn id="23" dur="1000"/>
                                        <p:tgtEl>
                                          <p:spTgt spid="5">
                                            <p:txEl>
                                              <p:pRg st="0" end="0"/>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ox(in)">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ox(in)">
                                      <p:cBhvr>
                                        <p:cTn id="31" dur="1000"/>
                                        <p:tgtEl>
                                          <p:spTgt spid="6">
                                            <p:txEl>
                                              <p:pRg st="0" end="0"/>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ox(in)">
                                      <p:cBhvr>
                                        <p:cTn id="3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pPr algn="ctr"/>
            <a:r>
              <a:rPr lang="fr-FR" dirty="0" smtClean="0">
                <a:latin typeface="Arial" pitchFamily="34" charset="0"/>
                <a:cs typeface="Arial" pitchFamily="34" charset="0"/>
              </a:rPr>
              <a:t>Observations psychomotrices</a:t>
            </a:r>
            <a:endParaRPr lang="fr-FR" dirty="0"/>
          </a:p>
        </p:txBody>
      </p:sp>
      <p:sp>
        <p:nvSpPr>
          <p:cNvPr id="3" name="Espace réservé du texte 2"/>
          <p:cNvSpPr>
            <a:spLocks noGrp="1"/>
          </p:cNvSpPr>
          <p:nvPr>
            <p:ph type="body" idx="1"/>
          </p:nvPr>
        </p:nvSpPr>
        <p:spPr>
          <a:xfrm>
            <a:off x="457200" y="1214423"/>
            <a:ext cx="4040188" cy="857255"/>
          </a:xfrm>
          <a:ln>
            <a:solidFill>
              <a:schemeClr val="accent1"/>
            </a:solidFill>
          </a:ln>
        </p:spPr>
        <p:txBody>
          <a:bodyPr>
            <a:normAutofit/>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p:txBody>
          <a:bodyPr/>
          <a:lstStyle/>
          <a:p>
            <a:pPr>
              <a:buFont typeface="Arial" pitchFamily="34" charset="0"/>
              <a:buChar char="•"/>
            </a:pPr>
            <a:r>
              <a:rPr lang="fr-FR" dirty="0" smtClean="0">
                <a:latin typeface="Arial" pitchFamily="34" charset="0"/>
                <a:cs typeface="Arial" pitchFamily="34" charset="0"/>
              </a:rPr>
              <a:t>Marche acquise  à 12 mois</a:t>
            </a:r>
          </a:p>
          <a:p>
            <a:pPr>
              <a:buFont typeface="Arial" pitchFamily="34" charset="0"/>
              <a:buChar char="•"/>
            </a:pPr>
            <a:r>
              <a:rPr lang="fr-FR" dirty="0" smtClean="0">
                <a:latin typeface="Arial" pitchFamily="34" charset="0"/>
                <a:cs typeface="Arial" pitchFamily="34" charset="0"/>
              </a:rPr>
              <a:t>Aisance en sport</a:t>
            </a:r>
          </a:p>
          <a:p>
            <a:pPr lvl="1">
              <a:buFont typeface="Wingdings" pitchFamily="2" charset="2"/>
              <a:buChar char="Ø"/>
            </a:pPr>
            <a:r>
              <a:rPr lang="fr-FR" dirty="0" smtClean="0">
                <a:latin typeface="Arial" pitchFamily="34" charset="0"/>
                <a:cs typeface="Arial" pitchFamily="34" charset="0"/>
              </a:rPr>
              <a:t>Fait du vélo sans stabilisateur ( 4 ans-6 ans)</a:t>
            </a:r>
          </a:p>
          <a:p>
            <a:pPr lvl="1">
              <a:buFont typeface="Wingdings" pitchFamily="2" charset="2"/>
              <a:buChar char="Ø"/>
            </a:pPr>
            <a:r>
              <a:rPr lang="fr-FR" dirty="0" smtClean="0">
                <a:latin typeface="Arial" pitchFamily="34" charset="0"/>
                <a:cs typeface="Arial" pitchFamily="34" charset="0"/>
              </a:rPr>
              <a:t>Pas d ’appréhension de l’eau, début de la natation</a:t>
            </a:r>
          </a:p>
          <a:p>
            <a:pPr lvl="1">
              <a:buFont typeface="Wingdings" pitchFamily="2" charset="2"/>
              <a:buChar char="Ø"/>
            </a:pPr>
            <a:r>
              <a:rPr lang="fr-FR" dirty="0" smtClean="0">
                <a:latin typeface="Arial" pitchFamily="34" charset="0"/>
                <a:cs typeface="Arial" pitchFamily="34" charset="0"/>
              </a:rPr>
              <a:t>Pratique du tennis depuis 2 ans</a:t>
            </a:r>
          </a:p>
          <a:p>
            <a:pPr lvl="1">
              <a:buFont typeface="Wingdings" pitchFamily="2" charset="2"/>
              <a:buChar char="Ø"/>
            </a:pPr>
            <a:r>
              <a:rPr lang="fr-FR" dirty="0" smtClean="0">
                <a:latin typeface="Arial" pitchFamily="34" charset="0"/>
                <a:cs typeface="Arial" pitchFamily="34" charset="0"/>
              </a:rPr>
              <a:t>Aime les jeux de ballon à l’école</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645025" y="1214422"/>
            <a:ext cx="4498975" cy="857257"/>
          </a:xfrm>
          <a:ln>
            <a:solidFill>
              <a:schemeClr val="accent1"/>
            </a:solidFill>
          </a:ln>
        </p:spPr>
        <p:txBody>
          <a:bodyPr>
            <a:normAutofit lnSpcReduction="1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p:txBody>
          <a:bodyPr/>
          <a:lstStyle/>
          <a:p>
            <a:pPr>
              <a:buFont typeface="Arial" pitchFamily="34" charset="0"/>
              <a:buChar char="•"/>
            </a:pPr>
            <a:r>
              <a:rPr lang="fr-FR" dirty="0" smtClean="0">
                <a:latin typeface="Arial" pitchFamily="34" charset="0"/>
                <a:cs typeface="Arial" pitchFamily="34" charset="0"/>
              </a:rPr>
              <a:t>Marche acquise à 18 mois</a:t>
            </a:r>
          </a:p>
          <a:p>
            <a:pPr>
              <a:buFont typeface="Arial" pitchFamily="34" charset="0"/>
              <a:buChar char="•"/>
            </a:pPr>
            <a:r>
              <a:rPr lang="fr-FR" dirty="0" smtClean="0">
                <a:latin typeface="Arial" pitchFamily="34" charset="0"/>
                <a:cs typeface="Arial" pitchFamily="34" charset="0"/>
              </a:rPr>
              <a:t>« Gauche » en sport</a:t>
            </a:r>
          </a:p>
          <a:p>
            <a:pPr lvl="1">
              <a:buFont typeface="Wingdings" pitchFamily="2" charset="2"/>
              <a:buChar char="Ø"/>
            </a:pPr>
            <a:r>
              <a:rPr lang="fr-FR" dirty="0" smtClean="0">
                <a:latin typeface="Arial" pitchFamily="34" charset="0"/>
                <a:cs typeface="Arial" pitchFamily="34" charset="0"/>
              </a:rPr>
              <a:t>Pédalage sans stabilisateur prématuré</a:t>
            </a:r>
          </a:p>
          <a:p>
            <a:pPr lvl="1">
              <a:buFont typeface="Wingdings" pitchFamily="2" charset="2"/>
              <a:buChar char="Ø"/>
            </a:pPr>
            <a:r>
              <a:rPr lang="fr-FR" dirty="0" smtClean="0">
                <a:latin typeface="Arial" pitchFamily="34" charset="0"/>
                <a:cs typeface="Arial" pitchFamily="34" charset="0"/>
              </a:rPr>
              <a:t>Peu d’intérêt pour les activités aquatiques</a:t>
            </a:r>
          </a:p>
          <a:p>
            <a:pPr lvl="1">
              <a:buFont typeface="Wingdings" pitchFamily="2" charset="2"/>
              <a:buChar char="Ø"/>
            </a:pPr>
            <a:r>
              <a:rPr lang="fr-FR" dirty="0" smtClean="0">
                <a:latin typeface="Arial" pitchFamily="34" charset="0"/>
                <a:cs typeface="Arial" pitchFamily="34" charset="0"/>
              </a:rPr>
              <a:t>Pas d’activité sportive  extra scolaire</a:t>
            </a:r>
          </a:p>
          <a:p>
            <a:pPr lvl="1">
              <a:buFont typeface="Wingdings" pitchFamily="2" charset="2"/>
              <a:buChar char="Ø"/>
            </a:pPr>
            <a:r>
              <a:rPr lang="fr-FR" dirty="0" smtClean="0">
                <a:latin typeface="Arial" pitchFamily="34" charset="0"/>
                <a:cs typeface="Arial" pitchFamily="34" charset="0"/>
              </a:rPr>
              <a:t>Désintérêt pour les jeux collectifs/ jeux de ballon</a:t>
            </a:r>
          </a:p>
          <a:p>
            <a:pPr lvl="1">
              <a:buFont typeface="Wingdings" pitchFamily="2" charset="2"/>
              <a:buChar char="Ø"/>
            </a:pPr>
            <a:endParaRPr lang="fr-FR" dirty="0" smtClean="0">
              <a:latin typeface="Arial" pitchFamily="34" charset="0"/>
              <a:cs typeface="Arial" pitchFamily="34" charset="0"/>
            </a:endParaRPr>
          </a:p>
          <a:p>
            <a:pPr>
              <a:buNone/>
            </a:pPr>
            <a:endParaRPr lang="fr-FR" dirty="0" smtClean="0">
              <a:latin typeface="Arial" pitchFamily="34" charset="0"/>
              <a:cs typeface="Arial" pitchFamily="34" charset="0"/>
            </a:endParaRPr>
          </a:p>
          <a:p>
            <a:pPr>
              <a:buFont typeface="Arial" pitchFamily="34" charset="0"/>
              <a:buChar char="•"/>
            </a:pP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1000"/>
                                        <p:tgtEl>
                                          <p:spTgt spid="4">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ox(in)">
                                      <p:cBhvr>
                                        <p:cTn id="24" dur="1000"/>
                                        <p:tgtEl>
                                          <p:spTgt spid="4">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1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ox(in)">
                                      <p:cBhvr>
                                        <p:cTn id="32" dur="1000"/>
                                        <p:tgtEl>
                                          <p:spTgt spid="5">
                                            <p:txEl>
                                              <p:pRg st="0" end="0"/>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box(in)">
                                      <p:cBhvr>
                                        <p:cTn id="35" dur="10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box(in)">
                                      <p:cBhvr>
                                        <p:cTn id="40" dur="1000"/>
                                        <p:tgtEl>
                                          <p:spTgt spid="6">
                                            <p:txEl>
                                              <p:pRg st="0" end="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box(in)">
                                      <p:cBhvr>
                                        <p:cTn id="43" dur="1000"/>
                                        <p:tgtEl>
                                          <p:spTgt spid="6">
                                            <p:txEl>
                                              <p:pRg st="1" end="1"/>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box(in)">
                                      <p:cBhvr>
                                        <p:cTn id="46" dur="1000"/>
                                        <p:tgtEl>
                                          <p:spTgt spid="6">
                                            <p:txEl>
                                              <p:pRg st="2" end="2"/>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box(in)">
                                      <p:cBhvr>
                                        <p:cTn id="49" dur="1000"/>
                                        <p:tgtEl>
                                          <p:spTgt spid="6">
                                            <p:txEl>
                                              <p:pRg st="3" end="3"/>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ox(in)">
                                      <p:cBhvr>
                                        <p:cTn id="52" dur="1000"/>
                                        <p:tgtEl>
                                          <p:spTgt spid="6">
                                            <p:txEl>
                                              <p:pRg st="4" end="4"/>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box(in)">
                                      <p:cBhvr>
                                        <p:cTn id="5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pPr algn="ctr"/>
            <a:r>
              <a:rPr lang="fr-FR" dirty="0" smtClean="0">
                <a:latin typeface="Arial" pitchFamily="34" charset="0"/>
                <a:cs typeface="Arial" pitchFamily="34" charset="0"/>
              </a:rPr>
              <a:t>Observations psychomotrices</a:t>
            </a:r>
            <a:endParaRPr lang="fr-FR" dirty="0"/>
          </a:p>
        </p:txBody>
      </p:sp>
      <p:sp>
        <p:nvSpPr>
          <p:cNvPr id="3" name="Espace réservé du texte 2"/>
          <p:cNvSpPr>
            <a:spLocks noGrp="1"/>
          </p:cNvSpPr>
          <p:nvPr>
            <p:ph type="body" idx="1"/>
          </p:nvPr>
        </p:nvSpPr>
        <p:spPr>
          <a:xfrm>
            <a:off x="457200" y="1214423"/>
            <a:ext cx="4040188" cy="857255"/>
          </a:xfrm>
          <a:ln>
            <a:solidFill>
              <a:schemeClr val="accent1"/>
            </a:solidFill>
          </a:ln>
        </p:spPr>
        <p:txBody>
          <a:bodyPr>
            <a:normAutofit/>
          </a:bodyPr>
          <a:lstStyle/>
          <a:p>
            <a:pPr algn="ctr"/>
            <a:r>
              <a:rPr lang="fr-FR" dirty="0" smtClean="0">
                <a:latin typeface="Arial" pitchFamily="34" charset="0"/>
                <a:cs typeface="Arial" pitchFamily="34" charset="0"/>
              </a:rPr>
              <a:t> Hyppolyte: 6 ans, scolarisé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p:txBody>
          <a:bodyPr/>
          <a:lstStyle/>
          <a:p>
            <a:pPr>
              <a:buFont typeface="Arial" pitchFamily="34" charset="0"/>
              <a:buChar char="•"/>
            </a:pPr>
            <a:r>
              <a:rPr lang="fr-FR" sz="2800" dirty="0" smtClean="0">
                <a:latin typeface="Arial" pitchFamily="34" charset="0"/>
                <a:cs typeface="Arial" pitchFamily="34" charset="0"/>
              </a:rPr>
              <a:t>Bonne intégration à l’école depuis la maternelle</a:t>
            </a:r>
          </a:p>
          <a:p>
            <a:pPr>
              <a:buFont typeface="Arial" pitchFamily="34" charset="0"/>
              <a:buChar char="•"/>
            </a:pPr>
            <a:r>
              <a:rPr lang="fr-FR" sz="2800" dirty="0" smtClean="0">
                <a:latin typeface="Arial" pitchFamily="34" charset="0"/>
                <a:cs typeface="Arial" pitchFamily="34" charset="0"/>
              </a:rPr>
              <a:t>Grand intérêt pour les activités manuelles</a:t>
            </a:r>
          </a:p>
          <a:p>
            <a:pPr>
              <a:buFont typeface="Arial" pitchFamily="34" charset="0"/>
              <a:buChar char="•"/>
            </a:pPr>
            <a:r>
              <a:rPr lang="fr-FR" sz="2800" dirty="0" smtClean="0">
                <a:latin typeface="Arial" pitchFamily="34" charset="0"/>
                <a:cs typeface="Arial" pitchFamily="34" charset="0"/>
              </a:rPr>
              <a:t>Pas de maladresse en motricité fine signalée à l’école</a:t>
            </a:r>
          </a:p>
          <a:p>
            <a:pPr>
              <a:buFont typeface="Arial" pitchFamily="34" charset="0"/>
              <a:buChar char="•"/>
            </a:pPr>
            <a:r>
              <a:rPr lang="fr-FR" sz="2800" dirty="0" smtClean="0">
                <a:latin typeface="Arial" pitchFamily="34" charset="0"/>
                <a:cs typeface="Arial" pitchFamily="34" charset="0"/>
              </a:rPr>
              <a:t>Pas de lenteur</a:t>
            </a:r>
          </a:p>
        </p:txBody>
      </p:sp>
      <p:sp>
        <p:nvSpPr>
          <p:cNvPr id="5" name="Espace réservé du texte 4"/>
          <p:cNvSpPr>
            <a:spLocks noGrp="1"/>
          </p:cNvSpPr>
          <p:nvPr>
            <p:ph type="body" sz="quarter" idx="3"/>
          </p:nvPr>
        </p:nvSpPr>
        <p:spPr>
          <a:xfrm>
            <a:off x="4645025" y="1214422"/>
            <a:ext cx="4498975" cy="857257"/>
          </a:xfrm>
          <a:ln>
            <a:solidFill>
              <a:schemeClr val="accent1"/>
            </a:solidFill>
          </a:ln>
        </p:spPr>
        <p:txBody>
          <a:bodyPr>
            <a:normAutofit lnSpcReduction="1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p:txBody>
          <a:bodyPr/>
          <a:lstStyle/>
          <a:p>
            <a:pPr>
              <a:buFont typeface="Arial" pitchFamily="34" charset="0"/>
              <a:buChar char="•"/>
            </a:pPr>
            <a:r>
              <a:rPr lang="fr-FR" sz="2800" dirty="0" smtClean="0">
                <a:latin typeface="Arial" pitchFamily="34" charset="0"/>
                <a:cs typeface="Arial" pitchFamily="34" charset="0"/>
              </a:rPr>
              <a:t>En retrait en récréation</a:t>
            </a:r>
          </a:p>
          <a:p>
            <a:pPr>
              <a:buFont typeface="Arial" pitchFamily="34" charset="0"/>
              <a:buChar char="•"/>
            </a:pPr>
            <a:r>
              <a:rPr lang="fr-FR" sz="2800" dirty="0" smtClean="0">
                <a:latin typeface="Arial" pitchFamily="34" charset="0"/>
                <a:cs typeface="Arial" pitchFamily="34" charset="0"/>
              </a:rPr>
              <a:t>Désintérêt pour les activités manuelles, manque de soin</a:t>
            </a:r>
          </a:p>
          <a:p>
            <a:pPr>
              <a:buFont typeface="Arial" pitchFamily="34" charset="0"/>
              <a:buChar char="•"/>
            </a:pPr>
            <a:r>
              <a:rPr lang="fr-FR" sz="2800" dirty="0" smtClean="0">
                <a:latin typeface="Arial" pitchFamily="34" charset="0"/>
                <a:cs typeface="Arial" pitchFamily="34" charset="0"/>
              </a:rPr>
              <a:t>Maladresse en motricité fine</a:t>
            </a:r>
          </a:p>
          <a:p>
            <a:pPr>
              <a:buFont typeface="Arial" pitchFamily="34" charset="0"/>
              <a:buChar char="•"/>
            </a:pPr>
            <a:r>
              <a:rPr lang="fr-FR" sz="2800" dirty="0" smtClean="0">
                <a:latin typeface="Arial" pitchFamily="34" charset="0"/>
                <a:cs typeface="Arial" pitchFamily="34" charset="0"/>
              </a:rPr>
              <a:t>Grande lenteur à l’école comme à la maison</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10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box(in)">
                                      <p:cBhvr>
                                        <p:cTn id="26" dur="1000"/>
                                        <p:tgtEl>
                                          <p:spTgt spid="5">
                                            <p:txEl>
                                              <p:pRg st="0" end="0"/>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ox(in)">
                                      <p:cBhvr>
                                        <p:cTn id="29" dur="1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box(in)">
                                      <p:cBhvr>
                                        <p:cTn id="34" dur="1000"/>
                                        <p:tgtEl>
                                          <p:spTgt spid="6">
                                            <p:txEl>
                                              <p:pRg st="0" end="0"/>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ox(in)">
                                      <p:cBhvr>
                                        <p:cTn id="37" dur="1000"/>
                                        <p:tgtEl>
                                          <p:spTgt spid="6">
                                            <p:txEl>
                                              <p:pRg st="1" end="1"/>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box(in)">
                                      <p:cBhvr>
                                        <p:cTn id="40" dur="1000"/>
                                        <p:tgtEl>
                                          <p:spTgt spid="6">
                                            <p:txEl>
                                              <p:pRg st="2" end="2"/>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box(in)">
                                      <p:cBhvr>
                                        <p:cTn id="43"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pPr algn="ctr"/>
            <a:r>
              <a:rPr lang="fr-FR" dirty="0" smtClean="0">
                <a:latin typeface="Arial" pitchFamily="34" charset="0"/>
                <a:cs typeface="Arial" pitchFamily="34" charset="0"/>
              </a:rPr>
              <a:t>Observations psychomotrices</a:t>
            </a:r>
            <a:endParaRPr lang="fr-FR" dirty="0"/>
          </a:p>
        </p:txBody>
      </p:sp>
      <p:sp>
        <p:nvSpPr>
          <p:cNvPr id="3" name="Espace réservé du texte 2"/>
          <p:cNvSpPr>
            <a:spLocks noGrp="1"/>
          </p:cNvSpPr>
          <p:nvPr>
            <p:ph type="body" idx="1"/>
          </p:nvPr>
        </p:nvSpPr>
        <p:spPr>
          <a:xfrm>
            <a:off x="457200" y="1214423"/>
            <a:ext cx="4040188" cy="857255"/>
          </a:xfrm>
          <a:ln>
            <a:solidFill>
              <a:schemeClr val="accent1"/>
            </a:solidFill>
          </a:ln>
        </p:spPr>
        <p:txBody>
          <a:bodyPr>
            <a:normAutofit/>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p:txBody>
          <a:bodyPr/>
          <a:lstStyle/>
          <a:p>
            <a:pPr>
              <a:buFont typeface="Arial" pitchFamily="34" charset="0"/>
              <a:buChar char="•"/>
            </a:pPr>
            <a:r>
              <a:rPr lang="fr-FR" sz="2800" dirty="0" smtClean="0">
                <a:latin typeface="Arial" pitchFamily="34" charset="0"/>
                <a:cs typeface="Arial" pitchFamily="34" charset="0"/>
              </a:rPr>
              <a:t>Evolution satisfaisante du graphisme depuis la maternelle (écriture)</a:t>
            </a:r>
          </a:p>
          <a:p>
            <a:pPr>
              <a:buFont typeface="Arial" pitchFamily="34" charset="0"/>
              <a:buChar char="•"/>
            </a:pPr>
            <a:r>
              <a:rPr lang="fr-FR" sz="2800" dirty="0" smtClean="0">
                <a:latin typeface="Arial" pitchFamily="34" charset="0"/>
                <a:cs typeface="Arial" pitchFamily="34" charset="0"/>
              </a:rPr>
              <a:t>Mise en place de la lecture</a:t>
            </a:r>
            <a:endParaRPr lang="fr-FR" sz="2800" dirty="0">
              <a:latin typeface="Arial" pitchFamily="34" charset="0"/>
              <a:cs typeface="Arial" pitchFamily="34" charset="0"/>
            </a:endParaRPr>
          </a:p>
        </p:txBody>
      </p:sp>
      <p:sp>
        <p:nvSpPr>
          <p:cNvPr id="5" name="Espace réservé du texte 4"/>
          <p:cNvSpPr>
            <a:spLocks noGrp="1"/>
          </p:cNvSpPr>
          <p:nvPr>
            <p:ph type="body" sz="quarter" idx="3"/>
          </p:nvPr>
        </p:nvSpPr>
        <p:spPr>
          <a:xfrm>
            <a:off x="4857753" y="1214422"/>
            <a:ext cx="4286248" cy="857256"/>
          </a:xfrm>
          <a:ln>
            <a:solidFill>
              <a:schemeClr val="accent1"/>
            </a:solidFill>
          </a:ln>
        </p:spPr>
        <p:txBody>
          <a:bodyPr>
            <a:normAutofit fontScale="925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p:txBody>
          <a:bodyPr/>
          <a:lstStyle/>
          <a:p>
            <a:pPr>
              <a:buFont typeface="Arial" pitchFamily="34" charset="0"/>
              <a:buChar char="•"/>
            </a:pPr>
            <a:r>
              <a:rPr lang="fr-FR" sz="2800" dirty="0" smtClean="0">
                <a:latin typeface="Arial" pitchFamily="34" charset="0"/>
                <a:cs typeface="Arial" pitchFamily="34" charset="0"/>
              </a:rPr>
              <a:t>Difficultés en graphisme signalées dés la maternelle</a:t>
            </a:r>
          </a:p>
          <a:p>
            <a:pPr>
              <a:buFont typeface="Arial" pitchFamily="34" charset="0"/>
              <a:buChar char="•"/>
            </a:pPr>
            <a:r>
              <a:rPr lang="fr-FR" sz="2800" dirty="0" smtClean="0">
                <a:latin typeface="Arial" pitchFamily="34" charset="0"/>
                <a:cs typeface="Arial" pitchFamily="34" charset="0"/>
              </a:rPr>
              <a:t>Ecriture laborieuse en CP ( lenteur, dysgraphie…)</a:t>
            </a:r>
          </a:p>
          <a:p>
            <a:pPr>
              <a:buFont typeface="Arial" pitchFamily="34" charset="0"/>
              <a:buChar char="•"/>
            </a:pPr>
            <a:r>
              <a:rPr lang="fr-FR" sz="2800" dirty="0" smtClean="0">
                <a:latin typeface="Arial" pitchFamily="34" charset="0"/>
                <a:cs typeface="Arial" pitchFamily="34" charset="0"/>
              </a:rPr>
              <a:t>Copie de figure difficile</a:t>
            </a:r>
          </a:p>
          <a:p>
            <a:pPr>
              <a:buFont typeface="Arial" pitchFamily="34" charset="0"/>
              <a:buChar char="•"/>
            </a:pPr>
            <a:r>
              <a:rPr lang="fr-FR" sz="2800" dirty="0" smtClean="0">
                <a:latin typeface="Arial" pitchFamily="34" charset="0"/>
                <a:cs typeface="Arial" pitchFamily="34" charset="0"/>
              </a:rPr>
              <a:t>Progrès réguliers en lecture</a:t>
            </a:r>
            <a:endParaRPr lang="fr-FR"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ox(in)">
                                      <p:cBhvr>
                                        <p:cTn id="20" dur="500"/>
                                        <p:tgtEl>
                                          <p:spTgt spid="5">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ox(in)">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ox(in)">
                                      <p:cBhvr>
                                        <p:cTn id="28" dur="1000"/>
                                        <p:tgtEl>
                                          <p:spTgt spid="6">
                                            <p:txEl>
                                              <p:pRg st="0" end="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ox(in)">
                                      <p:cBhvr>
                                        <p:cTn id="31" dur="1000"/>
                                        <p:tgtEl>
                                          <p:spTgt spid="6">
                                            <p:txEl>
                                              <p:pRg st="1" end="1"/>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box(in)">
                                      <p:cBhvr>
                                        <p:cTn id="34" dur="1000"/>
                                        <p:tgtEl>
                                          <p:spTgt spid="6">
                                            <p:txEl>
                                              <p:pRg st="2" end="2"/>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ox(in)">
                                      <p:cBhvr>
                                        <p:cTn id="3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428596" y="1285859"/>
            <a:ext cx="4040188" cy="785819"/>
          </a:xfrm>
          <a:ln>
            <a:solidFill>
              <a:schemeClr val="accent1"/>
            </a:solidFill>
          </a:ln>
        </p:spPr>
        <p:txBody>
          <a:bodyPr>
            <a:normAutofit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a:xfrm>
            <a:off x="457200" y="2143116"/>
            <a:ext cx="4040188" cy="4714884"/>
          </a:xfrm>
        </p:spPr>
        <p:txBody>
          <a:bodyPr/>
          <a:lstStyle/>
          <a:p>
            <a:pPr>
              <a:buFont typeface="Arial" pitchFamily="34" charset="0"/>
              <a:buChar char="•"/>
            </a:pPr>
            <a:r>
              <a:rPr lang="fr-FR" sz="2800" dirty="0" smtClean="0">
                <a:latin typeface="Arial" pitchFamily="34" charset="0"/>
                <a:cs typeface="Arial" pitchFamily="34" charset="0"/>
              </a:rPr>
              <a:t>Sauts à pieds joints en avant et sur place ( 4 ans) symétriques aux 2 pieds.</a:t>
            </a:r>
          </a:p>
          <a:p>
            <a:pPr>
              <a:buFont typeface="Arial" pitchFamily="34" charset="0"/>
              <a:buChar char="•"/>
            </a:pPr>
            <a:r>
              <a:rPr lang="fr-FR" sz="2800" dirty="0" smtClean="0">
                <a:latin typeface="Arial" pitchFamily="34" charset="0"/>
                <a:cs typeface="Arial" pitchFamily="34" charset="0"/>
              </a:rPr>
              <a:t>Sauts à cloche pied faciles et stabilisés ( 5 ans).</a:t>
            </a:r>
          </a:p>
        </p:txBody>
      </p:sp>
      <p:sp>
        <p:nvSpPr>
          <p:cNvPr id="5" name="Espace réservé du texte 4"/>
          <p:cNvSpPr>
            <a:spLocks noGrp="1"/>
          </p:cNvSpPr>
          <p:nvPr>
            <p:ph type="body" sz="quarter" idx="3"/>
          </p:nvPr>
        </p:nvSpPr>
        <p:spPr>
          <a:xfrm>
            <a:off x="4645025" y="1285860"/>
            <a:ext cx="4498975" cy="785818"/>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4645025" y="2071678"/>
            <a:ext cx="4041775" cy="4572031"/>
          </a:xfrm>
        </p:spPr>
        <p:txBody>
          <a:bodyPr/>
          <a:lstStyle/>
          <a:p>
            <a:pPr>
              <a:buFont typeface="Arial" pitchFamily="34" charset="0"/>
              <a:buChar char="•"/>
            </a:pPr>
            <a:r>
              <a:rPr lang="fr-FR" dirty="0" smtClean="0">
                <a:latin typeface="Arial" pitchFamily="34" charset="0"/>
                <a:cs typeface="Arial" pitchFamily="34" charset="0"/>
              </a:rPr>
              <a:t>Sauts à pieds joints en avant et sur place symétriques aux 2 pieds mais tensions posturales, syncinésies bucco-faciales, amplitude faible, peu fluide</a:t>
            </a:r>
          </a:p>
          <a:p>
            <a:pPr>
              <a:buFont typeface="Arial" pitchFamily="34" charset="0"/>
              <a:buChar char="•"/>
            </a:pPr>
            <a:r>
              <a:rPr lang="fr-FR" dirty="0" smtClean="0">
                <a:latin typeface="Arial" pitchFamily="34" charset="0"/>
                <a:cs typeface="Arial" pitchFamily="34" charset="0"/>
              </a:rPr>
              <a:t>Sauts à cloche pied possible à droite mais déséquilibrés .Impossible à gauche.</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endParaRPr lang="fr-FR" i="1" dirty="0" smtClean="0">
              <a:latin typeface="Arial" pitchFamily="34" charset="0"/>
              <a:cs typeface="Arial" pitchFamily="34" charset="0"/>
            </a:endParaRPr>
          </a:p>
        </p:txBody>
      </p:sp>
      <p:sp>
        <p:nvSpPr>
          <p:cNvPr id="9" name="ZoneTexte 8"/>
          <p:cNvSpPr txBox="1"/>
          <p:nvPr/>
        </p:nvSpPr>
        <p:spPr>
          <a:xfrm>
            <a:off x="3000364" y="642918"/>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Coordinations dynamiques</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ox(in)">
                                      <p:cBhvr>
                                        <p:cTn id="20" dur="1000"/>
                                        <p:tgtEl>
                                          <p:spTgt spid="5">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ox(in)">
                                      <p:cBhvr>
                                        <p:cTn id="23" dur="1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ox(in)">
                                      <p:cBhvr>
                                        <p:cTn id="28" dur="1000"/>
                                        <p:tgtEl>
                                          <p:spTgt spid="6">
                                            <p:txEl>
                                              <p:pRg st="0" end="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ox(in)">
                                      <p:cBhvr>
                                        <p:cTn id="3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428596" y="1357298"/>
            <a:ext cx="4040188" cy="785818"/>
          </a:xfrm>
          <a:ln>
            <a:solidFill>
              <a:schemeClr val="accent1"/>
            </a:solidFill>
          </a:ln>
        </p:spPr>
        <p:txBody>
          <a:bodyPr>
            <a:normAutofit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a:xfrm>
            <a:off x="457200" y="2500306"/>
            <a:ext cx="4040188" cy="4357694"/>
          </a:xfrm>
        </p:spPr>
        <p:txBody>
          <a:bodyPr/>
          <a:lstStyle/>
          <a:p>
            <a:pPr>
              <a:buFont typeface="Arial" pitchFamily="34" charset="0"/>
              <a:buChar char="•"/>
            </a:pPr>
            <a:r>
              <a:rPr lang="fr-FR" sz="2800" dirty="0" smtClean="0">
                <a:latin typeface="Arial" pitchFamily="34" charset="0"/>
                <a:cs typeface="Arial" pitchFamily="34" charset="0"/>
              </a:rPr>
              <a:t>Saute au dessus d’une corde sans décalage à l’impulsion et à la réception au sol ( 5 ans)</a:t>
            </a:r>
          </a:p>
        </p:txBody>
      </p:sp>
      <p:sp>
        <p:nvSpPr>
          <p:cNvPr id="5" name="Espace réservé du texte 4"/>
          <p:cNvSpPr>
            <a:spLocks noGrp="1"/>
          </p:cNvSpPr>
          <p:nvPr>
            <p:ph type="body" sz="quarter" idx="3"/>
          </p:nvPr>
        </p:nvSpPr>
        <p:spPr>
          <a:xfrm>
            <a:off x="4643438" y="1357298"/>
            <a:ext cx="4500562" cy="785818"/>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4645025" y="2571744"/>
            <a:ext cx="4041775" cy="4071965"/>
          </a:xfrm>
        </p:spPr>
        <p:txBody>
          <a:bodyPr/>
          <a:lstStyle/>
          <a:p>
            <a:pPr>
              <a:buFont typeface="Arial" pitchFamily="34" charset="0"/>
              <a:buChar char="•"/>
            </a:pPr>
            <a:r>
              <a:rPr lang="fr-FR" sz="2800" dirty="0" smtClean="0">
                <a:latin typeface="Arial" pitchFamily="34" charset="0"/>
                <a:cs typeface="Arial" pitchFamily="34" charset="0"/>
              </a:rPr>
              <a:t>Saute au dessus d’une corde mais réception asymétrique </a:t>
            </a:r>
          </a:p>
          <a:p>
            <a:pPr>
              <a:buFont typeface="Arial" pitchFamily="34" charset="0"/>
              <a:buChar char="•"/>
            </a:pPr>
            <a:endParaRPr lang="fr-FR" i="1" dirty="0" smtClean="0">
              <a:latin typeface="Arial" pitchFamily="34" charset="0"/>
              <a:cs typeface="Arial" pitchFamily="34" charset="0"/>
            </a:endParaRPr>
          </a:p>
        </p:txBody>
      </p:sp>
      <p:sp>
        <p:nvSpPr>
          <p:cNvPr id="9" name="ZoneTexte 8"/>
          <p:cNvSpPr txBox="1"/>
          <p:nvPr/>
        </p:nvSpPr>
        <p:spPr>
          <a:xfrm>
            <a:off x="3000364" y="642918"/>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Coordinations dynamiques</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1000"/>
                                        <p:tgtEl>
                                          <p:spTgt spid="5">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ox(in)">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ox(in)">
                                      <p:cBhvr>
                                        <p:cTn id="2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357158" y="1428736"/>
            <a:ext cx="4040188" cy="714380"/>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a:xfrm>
            <a:off x="457200" y="2143116"/>
            <a:ext cx="4040188" cy="4714884"/>
          </a:xfrm>
        </p:spPr>
        <p:txBody>
          <a:bodyPr/>
          <a:lstStyle/>
          <a:p>
            <a:pPr>
              <a:buFont typeface="Arial" pitchFamily="34" charset="0"/>
              <a:buChar char="•"/>
            </a:pPr>
            <a:r>
              <a:rPr lang="fr-FR" dirty="0" smtClean="0">
                <a:latin typeface="Arial" pitchFamily="34" charset="0"/>
                <a:cs typeface="Arial" pitchFamily="34" charset="0"/>
              </a:rPr>
              <a:t>Lance un ballon dans l’axe médian en contrôlant  la direction ( 3 ans)</a:t>
            </a:r>
          </a:p>
          <a:p>
            <a:pPr>
              <a:buFont typeface="Arial" pitchFamily="34" charset="0"/>
              <a:buChar char="•"/>
            </a:pPr>
            <a:r>
              <a:rPr lang="fr-FR" dirty="0" smtClean="0">
                <a:latin typeface="Arial" pitchFamily="34" charset="0"/>
                <a:cs typeface="Arial" pitchFamily="34" charset="0"/>
              </a:rPr>
              <a:t>Attrape une balle ( 4 ans), début de fermeture symétrique des mains </a:t>
            </a:r>
          </a:p>
          <a:p>
            <a:pPr>
              <a:buNone/>
            </a:pPr>
            <a:r>
              <a:rPr lang="fr-FR" dirty="0" smtClean="0">
                <a:latin typeface="Arial" pitchFamily="34" charset="0"/>
                <a:cs typeface="Arial" pitchFamily="34" charset="0"/>
              </a:rPr>
              <a:t>    ( 6 ans), meilleur anticipation du mouvement de fermeture.</a:t>
            </a:r>
          </a:p>
        </p:txBody>
      </p:sp>
      <p:sp>
        <p:nvSpPr>
          <p:cNvPr id="5" name="Espace réservé du texte 4"/>
          <p:cNvSpPr>
            <a:spLocks noGrp="1"/>
          </p:cNvSpPr>
          <p:nvPr>
            <p:ph type="body" sz="quarter" idx="3"/>
          </p:nvPr>
        </p:nvSpPr>
        <p:spPr>
          <a:xfrm>
            <a:off x="4572000" y="1428736"/>
            <a:ext cx="4357718"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4645025" y="2214554"/>
            <a:ext cx="4041775" cy="4429155"/>
          </a:xfrm>
        </p:spPr>
        <p:txBody>
          <a:bodyPr/>
          <a:lstStyle/>
          <a:p>
            <a:pPr>
              <a:buFont typeface="Arial" pitchFamily="34" charset="0"/>
              <a:buChar char="•"/>
            </a:pPr>
            <a:r>
              <a:rPr lang="fr-FR" dirty="0" smtClean="0">
                <a:latin typeface="Arial" pitchFamily="34" charset="0"/>
                <a:cs typeface="Arial" pitchFamily="34" charset="0"/>
              </a:rPr>
              <a:t>Renvoie un ballon dans l’axe médian et vise le partenaire</a:t>
            </a:r>
          </a:p>
          <a:p>
            <a:pPr>
              <a:buFont typeface="Arial" pitchFamily="34" charset="0"/>
              <a:buChar char="•"/>
            </a:pPr>
            <a:r>
              <a:rPr lang="fr-FR" dirty="0" smtClean="0">
                <a:latin typeface="Arial" pitchFamily="34" charset="0"/>
                <a:cs typeface="Arial" pitchFamily="34" charset="0"/>
              </a:rPr>
              <a:t>Prépare ses mains pour recevoir un ballon, préférence pour les placages contre le thorax, nombreuses chutes de balle.</a:t>
            </a:r>
            <a:endParaRPr lang="fr-FR" i="1" dirty="0" smtClean="0">
              <a:latin typeface="Arial" pitchFamily="34" charset="0"/>
              <a:cs typeface="Arial" pitchFamily="34" charset="0"/>
            </a:endParaRPr>
          </a:p>
        </p:txBody>
      </p:sp>
      <p:sp>
        <p:nvSpPr>
          <p:cNvPr id="9" name="ZoneTexte 8"/>
          <p:cNvSpPr txBox="1"/>
          <p:nvPr/>
        </p:nvSpPr>
        <p:spPr>
          <a:xfrm>
            <a:off x="2428860" y="785794"/>
            <a:ext cx="5572164"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Coordinations  </a:t>
            </a:r>
            <a:r>
              <a:rPr lang="fr-FR" dirty="0" err="1" smtClean="0">
                <a:latin typeface="Arial" pitchFamily="34" charset="0"/>
                <a:cs typeface="Arial" pitchFamily="34" charset="0"/>
              </a:rPr>
              <a:t>visuomotrices</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ox(in)">
                                      <p:cBhvr>
                                        <p:cTn id="23" dur="1000"/>
                                        <p:tgtEl>
                                          <p:spTgt spid="5">
                                            <p:txEl>
                                              <p:pRg st="0" end="0"/>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ox(in)">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ox(in)">
                                      <p:cBhvr>
                                        <p:cTn id="31" dur="1000"/>
                                        <p:tgtEl>
                                          <p:spTgt spid="6">
                                            <p:txEl>
                                              <p:pRg st="0" end="0"/>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ox(in)">
                                      <p:cBhvr>
                                        <p:cTn id="3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0" y="1428736"/>
            <a:ext cx="4040188" cy="714380"/>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a:xfrm>
            <a:off x="457200" y="2143116"/>
            <a:ext cx="4040188" cy="4714884"/>
          </a:xfrm>
        </p:spPr>
        <p:txBody>
          <a:bodyPr/>
          <a:lstStyle/>
          <a:p>
            <a:pPr>
              <a:buFont typeface="Arial" pitchFamily="34" charset="0"/>
              <a:buChar char="•"/>
            </a:pPr>
            <a:r>
              <a:rPr lang="fr-FR" dirty="0" smtClean="0">
                <a:latin typeface="Arial" pitchFamily="34" charset="0"/>
                <a:cs typeface="Arial" pitchFamily="34" charset="0"/>
              </a:rPr>
              <a:t>Position immobile , pieds joints ,stabilisée</a:t>
            </a:r>
          </a:p>
          <a:p>
            <a:pPr>
              <a:buFont typeface="Arial" pitchFamily="34" charset="0"/>
              <a:buChar char="•"/>
            </a:pPr>
            <a:r>
              <a:rPr lang="fr-FR" dirty="0" smtClean="0">
                <a:latin typeface="Arial" pitchFamily="34" charset="0"/>
                <a:cs typeface="Arial" pitchFamily="34" charset="0"/>
              </a:rPr>
              <a:t>Station sur pointe sans oscillation( 5 ans)</a:t>
            </a:r>
          </a:p>
          <a:p>
            <a:pPr>
              <a:buFont typeface="Arial" pitchFamily="34" charset="0"/>
              <a:buChar char="•"/>
            </a:pPr>
            <a:r>
              <a:rPr lang="fr-FR" dirty="0" smtClean="0">
                <a:latin typeface="Arial" pitchFamily="34" charset="0"/>
                <a:cs typeface="Arial" pitchFamily="34" charset="0"/>
              </a:rPr>
              <a:t>Equilibre </a:t>
            </a:r>
            <a:r>
              <a:rPr lang="fr-FR" dirty="0" err="1" smtClean="0">
                <a:latin typeface="Arial" pitchFamily="34" charset="0"/>
                <a:cs typeface="Arial" pitchFamily="34" charset="0"/>
              </a:rPr>
              <a:t>monopodal</a:t>
            </a:r>
            <a:r>
              <a:rPr lang="fr-FR" dirty="0" smtClean="0">
                <a:latin typeface="Arial" pitchFamily="34" charset="0"/>
                <a:cs typeface="Arial" pitchFamily="34" charset="0"/>
              </a:rPr>
              <a:t> contrôlé ( 5 -6 ans)</a:t>
            </a:r>
          </a:p>
          <a:p>
            <a:pPr>
              <a:buFont typeface="Arial" pitchFamily="34" charset="0"/>
              <a:buChar char="•"/>
            </a:pPr>
            <a:r>
              <a:rPr lang="fr-FR" dirty="0" smtClean="0">
                <a:latin typeface="Arial" pitchFamily="34" charset="0"/>
                <a:cs typeface="Arial" pitchFamily="34" charset="0"/>
              </a:rPr>
              <a:t>Marche sur pointe sans déséquilibre</a:t>
            </a:r>
          </a:p>
          <a:p>
            <a:pPr>
              <a:buFont typeface="Arial" pitchFamily="34" charset="0"/>
              <a:buChar char="•"/>
            </a:pPr>
            <a:r>
              <a:rPr lang="fr-FR" dirty="0" smtClean="0">
                <a:latin typeface="Arial" pitchFamily="34" charset="0"/>
                <a:cs typeface="Arial" pitchFamily="34" charset="0"/>
              </a:rPr>
              <a:t>Course rapide  sans déséquilibre même en terrain accidenté</a:t>
            </a:r>
          </a:p>
          <a:p>
            <a:pPr>
              <a:buFont typeface="Arial" pitchFamily="34" charset="0"/>
              <a:buChar char="•"/>
            </a:pPr>
            <a:endParaRPr lang="fr-FR" dirty="0" smtClean="0">
              <a:latin typeface="Arial" pitchFamily="34" charset="0"/>
              <a:cs typeface="Arial" pitchFamily="34" charset="0"/>
            </a:endParaRPr>
          </a:p>
        </p:txBody>
      </p:sp>
      <p:sp>
        <p:nvSpPr>
          <p:cNvPr id="5" name="Espace réservé du texte 4"/>
          <p:cNvSpPr>
            <a:spLocks noGrp="1"/>
          </p:cNvSpPr>
          <p:nvPr>
            <p:ph type="body" sz="quarter" idx="3"/>
          </p:nvPr>
        </p:nvSpPr>
        <p:spPr>
          <a:xfrm>
            <a:off x="4929190" y="1357298"/>
            <a:ext cx="4214810" cy="857256"/>
          </a:xfrm>
          <a:ln>
            <a:solidFill>
              <a:schemeClr val="accent1"/>
            </a:solidFill>
          </a:ln>
        </p:spPr>
        <p:txBody>
          <a:bodyPr>
            <a:normAutofit fontScale="925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4645025" y="2214554"/>
            <a:ext cx="4041775" cy="4429155"/>
          </a:xfrm>
        </p:spPr>
        <p:txBody>
          <a:bodyPr/>
          <a:lstStyle/>
          <a:p>
            <a:pPr>
              <a:buFont typeface="Arial" pitchFamily="34" charset="0"/>
              <a:buChar char="•"/>
            </a:pPr>
            <a:r>
              <a:rPr lang="fr-FR" dirty="0" smtClean="0">
                <a:latin typeface="Arial" pitchFamily="34" charset="0"/>
                <a:cs typeface="Arial" pitchFamily="34" charset="0"/>
              </a:rPr>
              <a:t>Position immobile correcte</a:t>
            </a:r>
          </a:p>
          <a:p>
            <a:pPr>
              <a:buFont typeface="Arial" pitchFamily="34" charset="0"/>
              <a:buChar char="•"/>
            </a:pPr>
            <a:r>
              <a:rPr lang="fr-FR" dirty="0" smtClean="0">
                <a:latin typeface="Arial" pitchFamily="34" charset="0"/>
                <a:cs typeface="Arial" pitchFamily="34" charset="0"/>
              </a:rPr>
              <a:t>Station sur pointe  couteuse </a:t>
            </a:r>
          </a:p>
          <a:p>
            <a:pPr>
              <a:buFont typeface="Arial" pitchFamily="34" charset="0"/>
              <a:buChar char="•"/>
            </a:pPr>
            <a:r>
              <a:rPr lang="fr-FR" dirty="0" smtClean="0">
                <a:latin typeface="Arial" pitchFamily="34" charset="0"/>
                <a:cs typeface="Arial" pitchFamily="34" charset="0"/>
              </a:rPr>
              <a:t>Equilibre </a:t>
            </a:r>
            <a:r>
              <a:rPr lang="fr-FR" dirty="0" err="1" smtClean="0">
                <a:latin typeface="Arial" pitchFamily="34" charset="0"/>
                <a:cs typeface="Arial" pitchFamily="34" charset="0"/>
              </a:rPr>
              <a:t>monopodal</a:t>
            </a:r>
            <a:r>
              <a:rPr lang="fr-FR" dirty="0" smtClean="0">
                <a:latin typeface="Arial" pitchFamily="34" charset="0"/>
                <a:cs typeface="Arial" pitchFamily="34" charset="0"/>
              </a:rPr>
              <a:t> de trop courte durée pour l’âge( </a:t>
            </a:r>
            <a:r>
              <a:rPr lang="fr-FR" dirty="0" err="1" smtClean="0">
                <a:latin typeface="Arial" pitchFamily="34" charset="0"/>
                <a:cs typeface="Arial" pitchFamily="34" charset="0"/>
              </a:rPr>
              <a:t>inf</a:t>
            </a:r>
            <a:r>
              <a:rPr lang="fr-FR" dirty="0" smtClean="0">
                <a:latin typeface="Arial" pitchFamily="34" charset="0"/>
                <a:cs typeface="Arial" pitchFamily="34" charset="0"/>
              </a:rPr>
              <a:t> à 60 ‘)</a:t>
            </a:r>
          </a:p>
          <a:p>
            <a:pPr>
              <a:buFont typeface="Arial" pitchFamily="34" charset="0"/>
              <a:buChar char="•"/>
            </a:pPr>
            <a:r>
              <a:rPr lang="fr-FR" dirty="0" smtClean="0">
                <a:latin typeface="Arial" pitchFamily="34" charset="0"/>
                <a:cs typeface="Arial" pitchFamily="34" charset="0"/>
              </a:rPr>
              <a:t>Marche sur pointe déséquilibrée</a:t>
            </a:r>
          </a:p>
          <a:p>
            <a:pPr>
              <a:buFont typeface="Arial" pitchFamily="34" charset="0"/>
              <a:buChar char="•"/>
            </a:pPr>
            <a:r>
              <a:rPr lang="fr-FR" dirty="0" smtClean="0">
                <a:latin typeface="Arial" pitchFamily="34" charset="0"/>
                <a:cs typeface="Arial" pitchFamily="34" charset="0"/>
              </a:rPr>
              <a:t>Course contrôlée mais lente</a:t>
            </a:r>
          </a:p>
        </p:txBody>
      </p:sp>
      <p:sp>
        <p:nvSpPr>
          <p:cNvPr id="9" name="ZoneTexte 8"/>
          <p:cNvSpPr txBox="1"/>
          <p:nvPr/>
        </p:nvSpPr>
        <p:spPr>
          <a:xfrm>
            <a:off x="3000364" y="714356"/>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Equilibre</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1000"/>
                                        <p:tgtEl>
                                          <p:spTgt spid="4">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ox(in)">
                                      <p:cBhvr>
                                        <p:cTn id="24" dur="1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ox(in)">
                                      <p:cBhvr>
                                        <p:cTn id="29" dur="1000"/>
                                        <p:tgtEl>
                                          <p:spTgt spid="5">
                                            <p:txEl>
                                              <p:pRg st="0" end="0"/>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ox(in)">
                                      <p:cBhvr>
                                        <p:cTn id="32" dur="1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ox(in)">
                                      <p:cBhvr>
                                        <p:cTn id="37" dur="1000"/>
                                        <p:tgtEl>
                                          <p:spTgt spid="6">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ox(in)">
                                      <p:cBhvr>
                                        <p:cTn id="40" dur="1000"/>
                                        <p:tgtEl>
                                          <p:spTgt spid="6">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ox(in)">
                                      <p:cBhvr>
                                        <p:cTn id="43" dur="1000"/>
                                        <p:tgtEl>
                                          <p:spTgt spid="6">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ox(in)">
                                      <p:cBhvr>
                                        <p:cTn id="46" dur="1000"/>
                                        <p:tgtEl>
                                          <p:spTgt spid="6">
                                            <p:txEl>
                                              <p:pRg st="3" end="3"/>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box(in)">
                                      <p:cBhvr>
                                        <p:cTn id="4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42976" y="1571612"/>
            <a:ext cx="7643866" cy="4455835"/>
          </a:xfrm>
          <a:prstGeom prst="rect">
            <a:avLst/>
          </a:prstGeom>
          <a:noFill/>
        </p:spPr>
        <p:txBody>
          <a:bodyPr wrap="square" rtlCol="0">
            <a:spAutoFit/>
          </a:bodyPr>
          <a:lstStyle/>
          <a:p>
            <a:pPr>
              <a:lnSpc>
                <a:spcPct val="150000"/>
              </a:lnSpc>
              <a:buFont typeface="Wingdings" pitchFamily="2" charset="2"/>
              <a:buChar char="Ø"/>
            </a:pPr>
            <a:r>
              <a:rPr lang="fr-FR" dirty="0" smtClean="0">
                <a:latin typeface="Arial" pitchFamily="34" charset="0"/>
                <a:cs typeface="Arial" pitchFamily="34" charset="0"/>
              </a:rPr>
              <a:t>Une praxie , c’est donc le fait d’acquérir une gestion automatisée d’un type de geste après en avoir fait l’apprentissage</a:t>
            </a:r>
          </a:p>
          <a:p>
            <a:pPr lvl="3">
              <a:lnSpc>
                <a:spcPct val="150000"/>
              </a:lnSpc>
              <a:buFont typeface="Wingdings" pitchFamily="2" charset="2"/>
              <a:buChar char="ü"/>
            </a:pPr>
            <a:r>
              <a:rPr lang="fr-FR" dirty="0" smtClean="0">
                <a:latin typeface="Arial" pitchFamily="34" charset="0"/>
                <a:cs typeface="Arial" pitchFamily="34" charset="0"/>
              </a:rPr>
              <a:t>exemples:</a:t>
            </a:r>
          </a:p>
          <a:p>
            <a:pPr lvl="6">
              <a:lnSpc>
                <a:spcPct val="150000"/>
              </a:lnSpc>
              <a:buFont typeface="Wingdings" pitchFamily="2" charset="2"/>
              <a:buChar char="§"/>
            </a:pPr>
            <a:r>
              <a:rPr lang="fr-FR" dirty="0" smtClean="0">
                <a:latin typeface="Arial" pitchFamily="34" charset="0"/>
                <a:cs typeface="Arial" pitchFamily="34" charset="0"/>
              </a:rPr>
              <a:t> Apprentissage de la cuillère chez le jeune enfant</a:t>
            </a:r>
          </a:p>
          <a:p>
            <a:pPr lvl="6">
              <a:lnSpc>
                <a:spcPct val="150000"/>
              </a:lnSpc>
              <a:buFont typeface="Wingdings" pitchFamily="2" charset="2"/>
              <a:buChar char="§"/>
            </a:pPr>
            <a:r>
              <a:rPr lang="fr-FR" dirty="0" smtClean="0">
                <a:latin typeface="Arial" pitchFamily="34" charset="0"/>
                <a:cs typeface="Arial" pitchFamily="34" charset="0"/>
              </a:rPr>
              <a:t>Apprentissage de la conduite chez l’adulte</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0" y="1500174"/>
            <a:ext cx="4040188" cy="714380"/>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4" name="Espace réservé du contenu 3"/>
          <p:cNvSpPr>
            <a:spLocks noGrp="1"/>
          </p:cNvSpPr>
          <p:nvPr>
            <p:ph sz="half" idx="2"/>
          </p:nvPr>
        </p:nvSpPr>
        <p:spPr>
          <a:xfrm>
            <a:off x="457200" y="2143116"/>
            <a:ext cx="4040188" cy="4714884"/>
          </a:xfrm>
        </p:spPr>
        <p:txBody>
          <a:bodyPr/>
          <a:lstStyle/>
          <a:p>
            <a:pPr>
              <a:buFont typeface="Arial" pitchFamily="34" charset="0"/>
              <a:buChar char="•"/>
            </a:pPr>
            <a:r>
              <a:rPr lang="fr-FR" dirty="0" smtClean="0">
                <a:latin typeface="Arial" pitchFamily="34" charset="0"/>
                <a:cs typeface="Arial" pitchFamily="34" charset="0"/>
              </a:rPr>
              <a:t>Découpage perfectionné </a:t>
            </a:r>
          </a:p>
          <a:p>
            <a:pPr>
              <a:buNone/>
            </a:pPr>
            <a:r>
              <a:rPr lang="fr-FR" dirty="0" smtClean="0">
                <a:latin typeface="Arial" pitchFamily="34" charset="0"/>
                <a:cs typeface="Arial" pitchFamily="34" charset="0"/>
              </a:rPr>
              <a:t>   ( 3 ans et 6 ans)</a:t>
            </a:r>
          </a:p>
          <a:p>
            <a:pPr>
              <a:buFont typeface="Arial" pitchFamily="34" charset="0"/>
              <a:buChar char="•"/>
            </a:pPr>
            <a:r>
              <a:rPr lang="fr-FR" dirty="0" smtClean="0">
                <a:latin typeface="Arial" pitchFamily="34" charset="0"/>
                <a:cs typeface="Arial" pitchFamily="34" charset="0"/>
              </a:rPr>
              <a:t>Epreuve de dextérité </a:t>
            </a:r>
            <a:r>
              <a:rPr lang="fr-FR" dirty="0" err="1" smtClean="0">
                <a:latin typeface="Arial" pitchFamily="34" charset="0"/>
                <a:cs typeface="Arial" pitchFamily="34" charset="0"/>
              </a:rPr>
              <a:t>unimanuelle</a:t>
            </a:r>
            <a:r>
              <a:rPr lang="fr-FR" dirty="0" smtClean="0">
                <a:latin typeface="Arial" pitchFamily="34" charset="0"/>
                <a:cs typeface="Arial" pitchFamily="34" charset="0"/>
              </a:rPr>
              <a:t> de la M ABC (placer des chevilles):      mouvement rapide et ajusté</a:t>
            </a:r>
          </a:p>
          <a:p>
            <a:pPr>
              <a:buFont typeface="Arial" pitchFamily="34" charset="0"/>
              <a:buChar char="•"/>
            </a:pPr>
            <a:r>
              <a:rPr lang="fr-FR" dirty="0" smtClean="0">
                <a:latin typeface="Arial" pitchFamily="34" charset="0"/>
                <a:cs typeface="Arial" pitchFamily="34" charset="0"/>
              </a:rPr>
              <a:t>Epreuve de dextérité </a:t>
            </a:r>
            <a:r>
              <a:rPr lang="fr-FR" dirty="0" err="1" smtClean="0">
                <a:latin typeface="Arial" pitchFamily="34" charset="0"/>
                <a:cs typeface="Arial" pitchFamily="34" charset="0"/>
              </a:rPr>
              <a:t>bimanuelle</a:t>
            </a:r>
            <a:r>
              <a:rPr lang="fr-FR" dirty="0" smtClean="0">
                <a:latin typeface="Arial" pitchFamily="34" charset="0"/>
                <a:cs typeface="Arial" pitchFamily="34" charset="0"/>
              </a:rPr>
              <a:t> ( enfiler un lacet): mouvement rapide et organisé</a:t>
            </a:r>
          </a:p>
          <a:p>
            <a:pPr>
              <a:buNone/>
            </a:pPr>
            <a:endParaRPr lang="fr-FR" dirty="0" smtClean="0">
              <a:latin typeface="Arial" pitchFamily="34" charset="0"/>
              <a:cs typeface="Arial" pitchFamily="34" charset="0"/>
            </a:endParaRPr>
          </a:p>
        </p:txBody>
      </p:sp>
      <p:sp>
        <p:nvSpPr>
          <p:cNvPr id="5" name="Espace réservé du texte 4"/>
          <p:cNvSpPr>
            <a:spLocks noGrp="1"/>
          </p:cNvSpPr>
          <p:nvPr>
            <p:ph type="body" sz="quarter" idx="3"/>
          </p:nvPr>
        </p:nvSpPr>
        <p:spPr>
          <a:xfrm>
            <a:off x="4643439" y="1500174"/>
            <a:ext cx="4500562"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4645025" y="2214554"/>
            <a:ext cx="4041775" cy="4429155"/>
          </a:xfrm>
        </p:spPr>
        <p:txBody>
          <a:bodyPr/>
          <a:lstStyle/>
          <a:p>
            <a:pPr>
              <a:buFont typeface="Arial" pitchFamily="34" charset="0"/>
              <a:buChar char="•"/>
            </a:pPr>
            <a:r>
              <a:rPr lang="fr-FR" dirty="0" smtClean="0">
                <a:latin typeface="Arial" pitchFamily="34" charset="0"/>
                <a:cs typeface="Arial" pitchFamily="34" charset="0"/>
              </a:rPr>
              <a:t>Découpe une ligne verticale mais progression lente et chaotique, syncinésies </a:t>
            </a:r>
            <a:r>
              <a:rPr lang="fr-FR" dirty="0" err="1" smtClean="0">
                <a:latin typeface="Arial" pitchFamily="34" charset="0"/>
                <a:cs typeface="Arial" pitchFamily="34" charset="0"/>
              </a:rPr>
              <a:t>bucofaciales</a:t>
            </a:r>
            <a:r>
              <a:rPr lang="fr-FR" dirty="0" smtClean="0">
                <a:latin typeface="Arial" pitchFamily="34" charset="0"/>
                <a:cs typeface="Arial" pitchFamily="34" charset="0"/>
              </a:rPr>
              <a:t>. Découpage des lignes courbes difficiles</a:t>
            </a:r>
          </a:p>
          <a:p>
            <a:pPr>
              <a:buFont typeface="Arial" pitchFamily="34" charset="0"/>
              <a:buChar char="•"/>
            </a:pPr>
            <a:r>
              <a:rPr lang="fr-FR" dirty="0" smtClean="0">
                <a:latin typeface="Arial" pitchFamily="34" charset="0"/>
                <a:cs typeface="Arial" pitchFamily="34" charset="0"/>
              </a:rPr>
              <a:t>Epreuve de dextérité </a:t>
            </a:r>
            <a:r>
              <a:rPr lang="fr-FR" dirty="0" err="1" smtClean="0">
                <a:latin typeface="Arial" pitchFamily="34" charset="0"/>
                <a:cs typeface="Arial" pitchFamily="34" charset="0"/>
              </a:rPr>
              <a:t>unimanuelle</a:t>
            </a:r>
            <a:r>
              <a:rPr lang="fr-FR" dirty="0" smtClean="0">
                <a:latin typeface="Arial" pitchFamily="34" charset="0"/>
                <a:cs typeface="Arial" pitchFamily="34" charset="0"/>
              </a:rPr>
              <a:t>:           maladresse, lenteur, peu fluide</a:t>
            </a:r>
          </a:p>
          <a:p>
            <a:pPr>
              <a:buFont typeface="Arial" pitchFamily="34" charset="0"/>
              <a:buChar char="•"/>
            </a:pPr>
            <a:endParaRPr lang="fr-FR" dirty="0" smtClean="0">
              <a:latin typeface="Arial" pitchFamily="34" charset="0"/>
              <a:cs typeface="Arial" pitchFamily="34" charset="0"/>
            </a:endParaRPr>
          </a:p>
        </p:txBody>
      </p:sp>
      <p:sp>
        <p:nvSpPr>
          <p:cNvPr id="9" name="ZoneTexte 8"/>
          <p:cNvSpPr txBox="1"/>
          <p:nvPr/>
        </p:nvSpPr>
        <p:spPr>
          <a:xfrm>
            <a:off x="2857488" y="857232"/>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Motricité  fine</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1000"/>
                                        <p:tgtEl>
                                          <p:spTgt spid="4">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ox(in)">
                                      <p:cBhvr>
                                        <p:cTn id="15" dur="1000"/>
                                        <p:tgtEl>
                                          <p:spTgt spid="4">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ox(in)">
                                      <p:cBhvr>
                                        <p:cTn id="18" dur="1000"/>
                                        <p:tgtEl>
                                          <p:spTgt spid="4">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ox(in)">
                                      <p:cBhvr>
                                        <p:cTn id="21" dur="10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box(in)">
                                      <p:cBhvr>
                                        <p:cTn id="26" dur="1000"/>
                                        <p:tgtEl>
                                          <p:spTgt spid="5">
                                            <p:txEl>
                                              <p:pRg st="0" end="0"/>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ox(in)">
                                      <p:cBhvr>
                                        <p:cTn id="29" dur="10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box(in)">
                                      <p:cBhvr>
                                        <p:cTn id="34" dur="1000"/>
                                        <p:tgtEl>
                                          <p:spTgt spid="6">
                                            <p:txEl>
                                              <p:pRg st="0" end="0"/>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ox(in)">
                                      <p:cBhvr>
                                        <p:cTn id="3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5" name="Espace réservé du texte 4"/>
          <p:cNvSpPr>
            <a:spLocks noGrp="1"/>
          </p:cNvSpPr>
          <p:nvPr>
            <p:ph type="body" sz="quarter" idx="3"/>
          </p:nvPr>
        </p:nvSpPr>
        <p:spPr>
          <a:xfrm>
            <a:off x="2500298" y="1357298"/>
            <a:ext cx="4929222" cy="928694"/>
          </a:xfrm>
          <a:ln>
            <a:solidFill>
              <a:schemeClr val="accent1"/>
            </a:solidFill>
          </a:ln>
        </p:spPr>
        <p:txBody>
          <a:bodyPr>
            <a:normAutofit/>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a:t>
            </a:r>
            <a:endParaRPr lang="fr-FR" b="0" dirty="0">
              <a:latin typeface="Arial" pitchFamily="34" charset="0"/>
              <a:cs typeface="Arial" pitchFamily="34" charset="0"/>
            </a:endParaRPr>
          </a:p>
        </p:txBody>
      </p:sp>
      <p:sp>
        <p:nvSpPr>
          <p:cNvPr id="6" name="Espace réservé du contenu 5"/>
          <p:cNvSpPr>
            <a:spLocks noGrp="1"/>
          </p:cNvSpPr>
          <p:nvPr>
            <p:ph sz="quarter" idx="4"/>
          </p:nvPr>
        </p:nvSpPr>
        <p:spPr>
          <a:xfrm>
            <a:off x="3143241" y="3143248"/>
            <a:ext cx="5543560" cy="3500461"/>
          </a:xfrm>
        </p:spPr>
        <p:txBody>
          <a:bodyPr/>
          <a:lstStyle/>
          <a:p>
            <a:pPr>
              <a:buFont typeface="Arial" pitchFamily="34" charset="0"/>
              <a:buChar char="•"/>
            </a:pPr>
            <a:r>
              <a:rPr lang="fr-FR" dirty="0" smtClean="0">
                <a:latin typeface="Arial" pitchFamily="34" charset="0"/>
                <a:cs typeface="Arial" pitchFamily="34" charset="0"/>
              </a:rPr>
              <a:t>Epreuve de dextérité </a:t>
            </a:r>
            <a:r>
              <a:rPr lang="fr-FR" dirty="0" err="1" smtClean="0">
                <a:latin typeface="Arial" pitchFamily="34" charset="0"/>
                <a:cs typeface="Arial" pitchFamily="34" charset="0"/>
              </a:rPr>
              <a:t>bimanuelle</a:t>
            </a:r>
            <a:r>
              <a:rPr lang="fr-FR" dirty="0" smtClean="0">
                <a:latin typeface="Arial" pitchFamily="34" charset="0"/>
                <a:cs typeface="Arial" pitchFamily="34" charset="0"/>
              </a:rPr>
              <a:t> ( enfiler un lacet)         maladresse, lenteur, peu fluide</a:t>
            </a:r>
          </a:p>
          <a:p>
            <a:pPr>
              <a:buFont typeface="Arial" pitchFamily="34" charset="0"/>
              <a:buChar char="•"/>
            </a:pPr>
            <a:endParaRPr lang="fr-FR" dirty="0" smtClean="0">
              <a:latin typeface="Arial" pitchFamily="34" charset="0"/>
              <a:cs typeface="Arial" pitchFamily="34" charset="0"/>
            </a:endParaRPr>
          </a:p>
        </p:txBody>
      </p:sp>
      <p:sp>
        <p:nvSpPr>
          <p:cNvPr id="9" name="ZoneTexte 8"/>
          <p:cNvSpPr txBox="1"/>
          <p:nvPr/>
        </p:nvSpPr>
        <p:spPr>
          <a:xfrm>
            <a:off x="3000364" y="714356"/>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Motricité  fine</a:t>
            </a:r>
            <a:endParaRPr lang="fr-FR" dirty="0">
              <a:latin typeface="Arial" pitchFamily="34" charset="0"/>
              <a:cs typeface="Arial" pitchFamily="34" charset="0"/>
            </a:endParaRPr>
          </a:p>
        </p:txBody>
      </p:sp>
      <p:sp>
        <p:nvSpPr>
          <p:cNvPr id="11" name="Flèche droite 10"/>
          <p:cNvSpPr/>
          <p:nvPr/>
        </p:nvSpPr>
        <p:spPr bwMode="auto">
          <a:xfrm>
            <a:off x="5715008" y="3643314"/>
            <a:ext cx="571504" cy="1428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9" name="ZoneTexte 8"/>
          <p:cNvSpPr txBox="1"/>
          <p:nvPr/>
        </p:nvSpPr>
        <p:spPr>
          <a:xfrm>
            <a:off x="2071670" y="857232"/>
            <a:ext cx="571504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PERCEPTION VISUO SPATIALE</a:t>
            </a:r>
            <a:endParaRPr lang="fr-FR" dirty="0">
              <a:latin typeface="Arial" pitchFamily="34" charset="0"/>
              <a:cs typeface="Arial" pitchFamily="34" charset="0"/>
            </a:endParaRPr>
          </a:p>
        </p:txBody>
      </p:sp>
      <p:pic>
        <p:nvPicPr>
          <p:cNvPr id="13" name="Picture 4"/>
          <p:cNvPicPr>
            <a:picLocks noChangeAspect="1" noChangeArrowheads="1"/>
          </p:cNvPicPr>
          <p:nvPr/>
        </p:nvPicPr>
        <p:blipFill>
          <a:blip r:embed="rId2" cstate="print"/>
          <a:srcRect/>
          <a:stretch>
            <a:fillRect/>
          </a:stretch>
        </p:blipFill>
        <p:spPr bwMode="auto">
          <a:xfrm>
            <a:off x="2000232" y="1857364"/>
            <a:ext cx="5857916" cy="4628629"/>
          </a:xfrm>
          <a:prstGeom prst="rect">
            <a:avLst/>
          </a:prstGeom>
          <a:noFill/>
          <a:ln w="9525">
            <a:noFill/>
            <a:miter lim="800000"/>
            <a:headEnd/>
            <a:tailEnd/>
          </a:ln>
        </p:spPr>
      </p:pic>
      <p:sp>
        <p:nvSpPr>
          <p:cNvPr id="16" name="ZoneTexte 15"/>
          <p:cNvSpPr txBox="1"/>
          <p:nvPr/>
        </p:nvSpPr>
        <p:spPr>
          <a:xfrm>
            <a:off x="214282" y="2357430"/>
            <a:ext cx="1500198" cy="830997"/>
          </a:xfrm>
          <a:prstGeom prst="rect">
            <a:avLst/>
          </a:prstGeom>
          <a:noFill/>
        </p:spPr>
        <p:txBody>
          <a:bodyPr wrap="square" rtlCol="0">
            <a:spAutoFit/>
          </a:bodyPr>
          <a:lstStyle/>
          <a:p>
            <a:pPr algn="ctr"/>
            <a:r>
              <a:rPr lang="fr-FR" u="sng" dirty="0" smtClean="0"/>
              <a:t>Test de Bender</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357158" y="1500174"/>
            <a:ext cx="4040188" cy="714380"/>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714876" y="1500174"/>
            <a:ext cx="4429124"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Camille: 8 ans, </a:t>
            </a:r>
          </a:p>
          <a:p>
            <a:pPr algn="ctr"/>
            <a:r>
              <a:rPr lang="fr-FR" dirty="0" smtClean="0">
                <a:latin typeface="Arial" pitchFamily="34" charset="0"/>
                <a:cs typeface="Arial" pitchFamily="34" charset="0"/>
              </a:rPr>
              <a:t>scolarisée en CE1, dyspraxique</a:t>
            </a:r>
            <a:endParaRPr lang="fr-FR" b="0" dirty="0">
              <a:latin typeface="Arial" pitchFamily="34" charset="0"/>
              <a:cs typeface="Arial" pitchFamily="34" charset="0"/>
            </a:endParaRPr>
          </a:p>
        </p:txBody>
      </p:sp>
      <p:sp>
        <p:nvSpPr>
          <p:cNvPr id="9" name="ZoneTexte 8"/>
          <p:cNvSpPr txBox="1"/>
          <p:nvPr/>
        </p:nvSpPr>
        <p:spPr>
          <a:xfrm>
            <a:off x="2786050" y="785794"/>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Test de Bender</a:t>
            </a:r>
            <a:endParaRPr lang="fr-FR" dirty="0">
              <a:latin typeface="Arial" pitchFamily="34" charset="0"/>
              <a:cs typeface="Arial" pitchFamily="34" charset="0"/>
            </a:endParaRPr>
          </a:p>
        </p:txBody>
      </p:sp>
      <p:pic>
        <p:nvPicPr>
          <p:cNvPr id="12" name="Picture 4"/>
          <p:cNvPicPr>
            <a:picLocks noGrp="1" noChangeAspect="1" noChangeArrowheads="1"/>
          </p:cNvPicPr>
          <p:nvPr>
            <p:ph sz="quarter" idx="4"/>
          </p:nvPr>
        </p:nvPicPr>
        <p:blipFill>
          <a:blip r:embed="rId2" cstate="print">
            <a:lum bright="-10000" contrast="30000"/>
          </a:blip>
          <a:srcRect/>
          <a:stretch>
            <a:fillRect/>
          </a:stretch>
        </p:blipFill>
        <p:spPr>
          <a:xfrm>
            <a:off x="4645025" y="2214554"/>
            <a:ext cx="4041775" cy="4429156"/>
          </a:xfrm>
          <a:noFill/>
          <a:ln>
            <a:solidFill>
              <a:schemeClr val="tx1"/>
            </a:solidFill>
          </a:ln>
        </p:spPr>
      </p:pic>
      <p:pic>
        <p:nvPicPr>
          <p:cNvPr id="1026" name="Picture 2"/>
          <p:cNvPicPr>
            <a:picLocks noGrp="1" noChangeAspect="1" noChangeArrowheads="1"/>
          </p:cNvPicPr>
          <p:nvPr>
            <p:ph sz="half" idx="2"/>
          </p:nvPr>
        </p:nvPicPr>
        <p:blipFill>
          <a:blip r:embed="rId3" cstate="print">
            <a:lum/>
          </a:blip>
          <a:srcRect/>
          <a:stretch>
            <a:fillRect/>
          </a:stretch>
        </p:blipFill>
        <p:spPr bwMode="auto">
          <a:xfrm rot="16200000">
            <a:off x="485271" y="2086442"/>
            <a:ext cx="3714774" cy="4256751"/>
          </a:xfrm>
          <a:prstGeom prst="rect">
            <a:avLst/>
          </a:prstGeom>
          <a:noFill/>
          <a:ln w="9525">
            <a:solidFill>
              <a:schemeClr val="tx1">
                <a:alpha val="68000"/>
              </a:schemeClr>
            </a:solid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9" name="ZoneTexte 8"/>
          <p:cNvSpPr txBox="1"/>
          <p:nvPr/>
        </p:nvSpPr>
        <p:spPr>
          <a:xfrm>
            <a:off x="2071670" y="857232"/>
            <a:ext cx="571504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PERCEPTION VISUO SPATIALE</a:t>
            </a:r>
            <a:endParaRPr lang="fr-FR" dirty="0">
              <a:latin typeface="Arial" pitchFamily="34" charset="0"/>
              <a:cs typeface="Arial" pitchFamily="34" charset="0"/>
            </a:endParaRPr>
          </a:p>
        </p:txBody>
      </p:sp>
      <p:sp>
        <p:nvSpPr>
          <p:cNvPr id="16" name="ZoneTexte 15"/>
          <p:cNvSpPr txBox="1"/>
          <p:nvPr/>
        </p:nvSpPr>
        <p:spPr>
          <a:xfrm>
            <a:off x="214282" y="2357430"/>
            <a:ext cx="2071702" cy="1384995"/>
          </a:xfrm>
          <a:prstGeom prst="rect">
            <a:avLst/>
          </a:prstGeom>
          <a:noFill/>
        </p:spPr>
        <p:txBody>
          <a:bodyPr wrap="square" rtlCol="0">
            <a:spAutoFit/>
          </a:bodyPr>
          <a:lstStyle/>
          <a:p>
            <a:pPr algn="ctr"/>
            <a:r>
              <a:rPr lang="fr-FR" sz="2800" u="sng" dirty="0" smtClean="0"/>
              <a:t>Figure  simple de Rey </a:t>
            </a:r>
            <a:endParaRPr lang="fr-FR" sz="2800" dirty="0"/>
          </a:p>
        </p:txBody>
      </p:sp>
      <p:pic>
        <p:nvPicPr>
          <p:cNvPr id="11266" name="Picture 2"/>
          <p:cNvPicPr>
            <a:picLocks noChangeAspect="1" noChangeArrowheads="1"/>
          </p:cNvPicPr>
          <p:nvPr/>
        </p:nvPicPr>
        <p:blipFill>
          <a:blip r:embed="rId2" cstate="print"/>
          <a:srcRect/>
          <a:stretch>
            <a:fillRect/>
          </a:stretch>
        </p:blipFill>
        <p:spPr bwMode="auto">
          <a:xfrm>
            <a:off x="2834904" y="2500306"/>
            <a:ext cx="5868000" cy="3129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214282" y="1357298"/>
            <a:ext cx="4040188" cy="714380"/>
          </a:xfrm>
          <a:ln>
            <a:solidFill>
              <a:schemeClr val="accent1"/>
            </a:solidFill>
          </a:ln>
        </p:spPr>
        <p:txBody>
          <a:bodyPr>
            <a:normAutofit fontScale="92500" lnSpcReduction="10000"/>
          </a:bodyPr>
          <a:lstStyle/>
          <a:p>
            <a:pPr algn="ctr"/>
            <a:r>
              <a:rPr lang="fr-FR" dirty="0" smtClean="0">
                <a:latin typeface="Arial" pitchFamily="34" charset="0"/>
                <a:cs typeface="Arial" pitchFamily="34" charset="0"/>
              </a:rPr>
              <a:t>Hyppolyte: 6 ans, 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857753" y="1285860"/>
            <a:ext cx="4286248"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9" name="ZoneTexte 8"/>
          <p:cNvSpPr txBox="1"/>
          <p:nvPr/>
        </p:nvSpPr>
        <p:spPr>
          <a:xfrm>
            <a:off x="3000364" y="714356"/>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Figure simple de Rey</a:t>
            </a:r>
            <a:endParaRPr lang="fr-FR" dirty="0">
              <a:latin typeface="Arial" pitchFamily="34" charset="0"/>
              <a:cs typeface="Arial" pitchFamily="34" charset="0"/>
            </a:endParaRPr>
          </a:p>
        </p:txBody>
      </p:sp>
      <p:pic>
        <p:nvPicPr>
          <p:cNvPr id="2052" name="Picture 4"/>
          <p:cNvPicPr>
            <a:picLocks noGrp="1" noChangeAspect="1" noChangeArrowheads="1"/>
          </p:cNvPicPr>
          <p:nvPr>
            <p:ph sz="quarter" idx="4"/>
          </p:nvPr>
        </p:nvPicPr>
        <p:blipFill>
          <a:blip r:embed="rId2" cstate="print"/>
          <a:srcRect/>
          <a:stretch>
            <a:fillRect/>
          </a:stretch>
        </p:blipFill>
        <p:spPr bwMode="auto">
          <a:xfrm>
            <a:off x="5173888" y="2174875"/>
            <a:ext cx="3398639" cy="3951288"/>
          </a:xfrm>
          <a:prstGeom prst="rect">
            <a:avLst/>
          </a:prstGeom>
          <a:noFill/>
          <a:ln w="9525">
            <a:solidFill>
              <a:schemeClr val="tx1"/>
            </a:solidFill>
            <a:miter lim="800000"/>
            <a:headEnd/>
            <a:tailEnd/>
          </a:ln>
          <a:effectLst/>
        </p:spPr>
      </p:pic>
      <p:pic>
        <p:nvPicPr>
          <p:cNvPr id="2053" name="Picture 5"/>
          <p:cNvPicPr>
            <a:picLocks noGrp="1" noChangeAspect="1" noChangeArrowheads="1"/>
          </p:cNvPicPr>
          <p:nvPr>
            <p:ph sz="half" idx="2"/>
          </p:nvPr>
        </p:nvPicPr>
        <p:blipFill>
          <a:blip r:embed="rId3" cstate="print"/>
          <a:srcRect/>
          <a:stretch>
            <a:fillRect/>
          </a:stretch>
        </p:blipFill>
        <p:spPr bwMode="auto">
          <a:xfrm>
            <a:off x="428596" y="2174875"/>
            <a:ext cx="4429156" cy="395128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428596" y="1214422"/>
            <a:ext cx="4040188"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Clarisse: 6 ans, </a:t>
            </a:r>
          </a:p>
          <a:p>
            <a:pPr algn="ctr"/>
            <a:r>
              <a:rPr lang="fr-FR" dirty="0" smtClean="0">
                <a:latin typeface="Arial" pitchFamily="34" charset="0"/>
                <a:cs typeface="Arial" pitchFamily="34" charset="0"/>
              </a:rPr>
              <a:t>scolarisée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929190" y="1142984"/>
            <a:ext cx="3970337" cy="714380"/>
          </a:xfrm>
          <a:ln>
            <a:solidFill>
              <a:schemeClr val="accent1"/>
            </a:solidFill>
          </a:ln>
        </p:spPr>
        <p:txBody>
          <a:bodyPr>
            <a:normAutofit fontScale="85000" lnSpcReduction="1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9" name="ZoneTexte 8"/>
          <p:cNvSpPr txBox="1"/>
          <p:nvPr/>
        </p:nvSpPr>
        <p:spPr>
          <a:xfrm>
            <a:off x="3000364" y="642918"/>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Figure simple de Rey</a:t>
            </a:r>
            <a:endParaRPr lang="fr-FR" dirty="0">
              <a:latin typeface="Arial" pitchFamily="34" charset="0"/>
              <a:cs typeface="Arial" pitchFamily="34" charset="0"/>
            </a:endParaRPr>
          </a:p>
        </p:txBody>
      </p:sp>
      <p:pic>
        <p:nvPicPr>
          <p:cNvPr id="10" name="Picture 4"/>
          <p:cNvPicPr>
            <a:picLocks noGrp="1" noChangeAspect="1" noChangeArrowheads="1"/>
          </p:cNvPicPr>
          <p:nvPr>
            <p:ph sz="quarter" idx="4"/>
          </p:nvPr>
        </p:nvPicPr>
        <p:blipFill>
          <a:blip r:embed="rId2" cstate="print"/>
          <a:srcRect/>
          <a:stretch>
            <a:fillRect/>
          </a:stretch>
        </p:blipFill>
        <p:spPr bwMode="auto">
          <a:xfrm>
            <a:off x="5173889" y="2174875"/>
            <a:ext cx="2984046" cy="3951288"/>
          </a:xfrm>
          <a:prstGeom prst="rect">
            <a:avLst/>
          </a:prstGeom>
          <a:noFill/>
          <a:ln w="9525">
            <a:solidFill>
              <a:schemeClr val="tx1"/>
            </a:solidFill>
            <a:miter lim="800000"/>
            <a:headEnd/>
            <a:tailEnd/>
          </a:ln>
          <a:effectLst/>
        </p:spPr>
      </p:pic>
      <p:pic>
        <p:nvPicPr>
          <p:cNvPr id="3074" name="Picture 2"/>
          <p:cNvPicPr>
            <a:picLocks noGrp="1" noChangeAspect="1" noChangeArrowheads="1"/>
          </p:cNvPicPr>
          <p:nvPr>
            <p:ph sz="half" idx="2"/>
          </p:nvPr>
        </p:nvPicPr>
        <p:blipFill>
          <a:blip r:embed="rId3" cstate="print"/>
          <a:srcRect/>
          <a:stretch>
            <a:fillRect/>
          </a:stretch>
        </p:blipFill>
        <p:spPr bwMode="auto">
          <a:xfrm>
            <a:off x="214282" y="2143125"/>
            <a:ext cx="4143404" cy="435770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itchFamily="34" charset="0"/>
                <a:cs typeface="Arial" pitchFamily="34" charset="0"/>
              </a:rPr>
              <a:t>                  Observations psychomotrices</a:t>
            </a:r>
            <a:r>
              <a:rPr lang="fr-FR" dirty="0" smtClean="0"/>
              <a:t/>
            </a:r>
            <a:br>
              <a:rPr lang="fr-FR" dirty="0" smtClean="0"/>
            </a:br>
            <a:endParaRPr lang="fr-FR" dirty="0"/>
          </a:p>
        </p:txBody>
      </p:sp>
      <p:sp>
        <p:nvSpPr>
          <p:cNvPr id="9" name="ZoneTexte 8"/>
          <p:cNvSpPr txBox="1"/>
          <p:nvPr/>
        </p:nvSpPr>
        <p:spPr>
          <a:xfrm>
            <a:off x="2071670" y="1071546"/>
            <a:ext cx="571504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PERCEPTION VISUO SPATIALE</a:t>
            </a:r>
            <a:endParaRPr lang="fr-FR" dirty="0">
              <a:latin typeface="Arial" pitchFamily="34" charset="0"/>
              <a:cs typeface="Arial" pitchFamily="34" charset="0"/>
            </a:endParaRPr>
          </a:p>
        </p:txBody>
      </p:sp>
      <p:sp>
        <p:nvSpPr>
          <p:cNvPr id="16" name="ZoneTexte 15"/>
          <p:cNvSpPr txBox="1"/>
          <p:nvPr/>
        </p:nvSpPr>
        <p:spPr>
          <a:xfrm>
            <a:off x="214282" y="2357430"/>
            <a:ext cx="1785950" cy="1384995"/>
          </a:xfrm>
          <a:prstGeom prst="rect">
            <a:avLst/>
          </a:prstGeom>
          <a:noFill/>
        </p:spPr>
        <p:txBody>
          <a:bodyPr wrap="square" rtlCol="0">
            <a:spAutoFit/>
          </a:bodyPr>
          <a:lstStyle/>
          <a:p>
            <a:pPr algn="ctr"/>
            <a:r>
              <a:rPr lang="fr-FR" sz="2800" u="sng" dirty="0" smtClean="0"/>
              <a:t>Figure  complexe de Rey </a:t>
            </a:r>
            <a:endParaRPr lang="fr-FR" sz="2800" dirty="0"/>
          </a:p>
        </p:txBody>
      </p:sp>
      <p:pic>
        <p:nvPicPr>
          <p:cNvPr id="4100" name="Picture 4"/>
          <p:cNvPicPr>
            <a:picLocks noChangeAspect="1" noChangeArrowheads="1"/>
          </p:cNvPicPr>
          <p:nvPr/>
        </p:nvPicPr>
        <p:blipFill>
          <a:blip r:embed="rId3" cstate="print"/>
          <a:srcRect/>
          <a:stretch>
            <a:fillRect/>
          </a:stretch>
        </p:blipFill>
        <p:spPr bwMode="auto">
          <a:xfrm>
            <a:off x="2000232" y="2071677"/>
            <a:ext cx="5940000" cy="35719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rot="10800000" flipV="1">
            <a:off x="428596" y="1428736"/>
            <a:ext cx="4040188"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Clarisse: 6 ans, </a:t>
            </a:r>
          </a:p>
          <a:p>
            <a:pPr algn="ctr"/>
            <a:r>
              <a:rPr lang="fr-FR" dirty="0" smtClean="0">
                <a:latin typeface="Arial" pitchFamily="34" charset="0"/>
                <a:cs typeface="Arial" pitchFamily="34" charset="0"/>
              </a:rPr>
              <a:t>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714876" y="1428736"/>
            <a:ext cx="4214842" cy="714380"/>
          </a:xfrm>
          <a:ln>
            <a:solidFill>
              <a:schemeClr val="accent1"/>
            </a:solidFill>
          </a:ln>
        </p:spPr>
        <p:txBody>
          <a:bodyPr>
            <a:normAutofit fontScale="85000" lnSpcReduction="10000"/>
          </a:bodyPr>
          <a:lstStyle/>
          <a:p>
            <a:pPr algn="ctr"/>
            <a:r>
              <a:rPr lang="fr-FR" dirty="0" smtClean="0">
                <a:latin typeface="Arial" pitchFamily="34" charset="0"/>
                <a:cs typeface="Arial" pitchFamily="34" charset="0"/>
              </a:rPr>
              <a:t>Camille: 8 ans, </a:t>
            </a:r>
          </a:p>
          <a:p>
            <a:pPr algn="ctr"/>
            <a:r>
              <a:rPr lang="fr-FR" dirty="0" smtClean="0">
                <a:latin typeface="Arial" pitchFamily="34" charset="0"/>
                <a:cs typeface="Arial" pitchFamily="34" charset="0"/>
              </a:rPr>
              <a:t>scolarisée en CE1, dyspraxique</a:t>
            </a:r>
            <a:endParaRPr lang="fr-FR" b="0" dirty="0">
              <a:latin typeface="Arial" pitchFamily="34" charset="0"/>
              <a:cs typeface="Arial" pitchFamily="34" charset="0"/>
            </a:endParaRPr>
          </a:p>
        </p:txBody>
      </p:sp>
      <p:sp>
        <p:nvSpPr>
          <p:cNvPr id="9" name="ZoneTexte 8"/>
          <p:cNvSpPr txBox="1"/>
          <p:nvPr/>
        </p:nvSpPr>
        <p:spPr>
          <a:xfrm rot="10800000" flipV="1">
            <a:off x="1857356" y="626399"/>
            <a:ext cx="5643602"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Figure complexe de Rey</a:t>
            </a:r>
            <a:endParaRPr lang="fr-FR" dirty="0">
              <a:latin typeface="Arial" pitchFamily="34" charset="0"/>
              <a:cs typeface="Arial" pitchFamily="34" charset="0"/>
            </a:endParaRPr>
          </a:p>
        </p:txBody>
      </p:sp>
      <p:pic>
        <p:nvPicPr>
          <p:cNvPr id="10" name="Picture 4" descr="Sans titre-3"/>
          <p:cNvPicPr>
            <a:picLocks noGrp="1" noChangeAspect="1" noChangeArrowheads="1"/>
          </p:cNvPicPr>
          <p:nvPr>
            <p:ph sz="quarter" idx="4"/>
          </p:nvPr>
        </p:nvPicPr>
        <p:blipFill>
          <a:blip r:embed="rId2" cstate="print"/>
          <a:srcRect/>
          <a:stretch>
            <a:fillRect/>
          </a:stretch>
        </p:blipFill>
        <p:spPr>
          <a:xfrm>
            <a:off x="4645025" y="2426539"/>
            <a:ext cx="4041775" cy="3447960"/>
          </a:xfrm>
          <a:noFill/>
          <a:ln>
            <a:solidFill>
              <a:schemeClr val="tx1"/>
            </a:solidFill>
          </a:ln>
        </p:spPr>
      </p:pic>
      <p:pic>
        <p:nvPicPr>
          <p:cNvPr id="5122" name="Picture 2"/>
          <p:cNvPicPr>
            <a:picLocks noGrp="1" noChangeAspect="1" noChangeArrowheads="1"/>
          </p:cNvPicPr>
          <p:nvPr>
            <p:ph sz="half" idx="2"/>
          </p:nvPr>
        </p:nvPicPr>
        <p:blipFill>
          <a:blip r:embed="rId3" cstate="print"/>
          <a:srcRect/>
          <a:stretch>
            <a:fillRect/>
          </a:stretch>
        </p:blipFill>
        <p:spPr bwMode="auto">
          <a:xfrm>
            <a:off x="-2" y="2285992"/>
            <a:ext cx="4356000" cy="385765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0" y="1285860"/>
            <a:ext cx="4643438" cy="928694"/>
          </a:xfrm>
          <a:ln>
            <a:solidFill>
              <a:schemeClr val="accent1"/>
            </a:solidFill>
          </a:ln>
        </p:spPr>
        <p:txBody>
          <a:bodyPr>
            <a:noAutofit/>
          </a:bodyPr>
          <a:lstStyle/>
          <a:p>
            <a:pPr algn="ctr"/>
            <a:r>
              <a:rPr lang="fr-FR" dirty="0" smtClean="0">
                <a:latin typeface="Arial" pitchFamily="34" charset="0"/>
                <a:cs typeface="Arial" pitchFamily="34" charset="0"/>
              </a:rPr>
              <a:t>Hyppolyte: 6 ans, </a:t>
            </a:r>
          </a:p>
          <a:p>
            <a:pPr algn="ctr"/>
            <a:r>
              <a:rPr lang="fr-FR" dirty="0" smtClean="0">
                <a:latin typeface="Arial" pitchFamily="34" charset="0"/>
                <a:cs typeface="Arial" pitchFamily="34" charset="0"/>
              </a:rPr>
              <a:t>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786314" y="1285860"/>
            <a:ext cx="4357686" cy="928694"/>
          </a:xfrm>
          <a:ln>
            <a:solidFill>
              <a:schemeClr val="accent1"/>
            </a:solidFill>
          </a:ln>
        </p:spPr>
        <p:txBody>
          <a:bodyPr>
            <a:normAutofit fontScale="85000" lnSpcReduction="10000"/>
          </a:bodyPr>
          <a:lstStyle/>
          <a:p>
            <a:pPr algn="ctr"/>
            <a:r>
              <a:rPr lang="fr-FR" dirty="0" smtClean="0">
                <a:latin typeface="Arial" pitchFamily="34" charset="0"/>
                <a:cs typeface="Arial" pitchFamily="34" charset="0"/>
              </a:rPr>
              <a:t>Camille: 8 ans, </a:t>
            </a:r>
          </a:p>
          <a:p>
            <a:pPr algn="ctr"/>
            <a:r>
              <a:rPr lang="fr-FR" dirty="0" smtClean="0">
                <a:latin typeface="Arial" pitchFamily="34" charset="0"/>
                <a:cs typeface="Arial" pitchFamily="34" charset="0"/>
              </a:rPr>
              <a:t>scolarisée en CE1, dyspraxique</a:t>
            </a:r>
            <a:endParaRPr lang="fr-FR" b="0" dirty="0">
              <a:latin typeface="Arial" pitchFamily="34" charset="0"/>
              <a:cs typeface="Arial" pitchFamily="34" charset="0"/>
            </a:endParaRPr>
          </a:p>
        </p:txBody>
      </p:sp>
      <p:sp>
        <p:nvSpPr>
          <p:cNvPr id="9" name="ZoneTexte 8"/>
          <p:cNvSpPr txBox="1"/>
          <p:nvPr/>
        </p:nvSpPr>
        <p:spPr>
          <a:xfrm>
            <a:off x="3000364" y="642918"/>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Figure complexe de Rey</a:t>
            </a:r>
            <a:endParaRPr lang="fr-FR" dirty="0">
              <a:latin typeface="Arial" pitchFamily="34" charset="0"/>
              <a:cs typeface="Arial" pitchFamily="34" charset="0"/>
            </a:endParaRPr>
          </a:p>
        </p:txBody>
      </p:sp>
      <p:pic>
        <p:nvPicPr>
          <p:cNvPr id="10" name="Picture 6" descr="Sans titre-4"/>
          <p:cNvPicPr>
            <a:picLocks noGrp="1" noChangeAspect="1" noChangeArrowheads="1"/>
          </p:cNvPicPr>
          <p:nvPr>
            <p:ph sz="quarter" idx="4"/>
          </p:nvPr>
        </p:nvPicPr>
        <p:blipFill>
          <a:blip r:embed="rId2" cstate="print"/>
          <a:srcRect/>
          <a:stretch>
            <a:fillRect/>
          </a:stretch>
        </p:blipFill>
        <p:spPr bwMode="auto">
          <a:xfrm>
            <a:off x="4645025" y="2669680"/>
            <a:ext cx="4041775" cy="2961678"/>
          </a:xfrm>
          <a:prstGeom prst="rect">
            <a:avLst/>
          </a:prstGeom>
          <a:noFill/>
          <a:ln w="9525">
            <a:solidFill>
              <a:schemeClr val="tx1"/>
            </a:solidFill>
            <a:miter lim="800000"/>
            <a:headEnd/>
            <a:tailEnd/>
          </a:ln>
        </p:spPr>
      </p:pic>
      <p:pic>
        <p:nvPicPr>
          <p:cNvPr id="6146" name="Picture 2"/>
          <p:cNvPicPr>
            <a:picLocks noGrp="1" noChangeAspect="1" noChangeArrowheads="1"/>
          </p:cNvPicPr>
          <p:nvPr>
            <p:ph sz="half" idx="2"/>
          </p:nvPr>
        </p:nvPicPr>
        <p:blipFill>
          <a:blip r:embed="rId3" cstate="print"/>
          <a:srcRect/>
          <a:stretch>
            <a:fillRect/>
          </a:stretch>
        </p:blipFill>
        <p:spPr bwMode="auto">
          <a:xfrm>
            <a:off x="214282" y="2350546"/>
            <a:ext cx="4068000" cy="370510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06420" y="1412776"/>
            <a:ext cx="2931159" cy="1532334"/>
          </a:xfrm>
          <a:prstGeom prst="roundRect">
            <a:avLst/>
          </a:prstGeom>
          <a:noFill/>
          <a:ln>
            <a:solidFill>
              <a:schemeClr val="accent1">
                <a:lumMod val="75000"/>
              </a:schemeClr>
            </a:solidFill>
          </a:ln>
        </p:spPr>
        <p:txBody>
          <a:bodyPr wrap="none" rtlCol="0">
            <a:spAutoFit/>
          </a:bodyPr>
          <a:lstStyle/>
          <a:p>
            <a:pPr algn="ctr"/>
            <a:r>
              <a:rPr lang="fr-FR" sz="2000" dirty="0" smtClean="0">
                <a:latin typeface="Arial" pitchFamily="34" charset="0"/>
                <a:cs typeface="Arial" pitchFamily="34" charset="0"/>
              </a:rPr>
              <a:t>Pré-programmation</a:t>
            </a:r>
          </a:p>
          <a:p>
            <a:pPr algn="ctr"/>
            <a:r>
              <a:rPr lang="fr-FR" sz="2000" dirty="0" smtClean="0">
                <a:latin typeface="Arial" pitchFamily="34" charset="0"/>
                <a:cs typeface="Arial" pitchFamily="34" charset="0"/>
              </a:rPr>
              <a:t>Planification de l’action</a:t>
            </a:r>
          </a:p>
          <a:p>
            <a:pPr algn="ctr"/>
            <a:r>
              <a:rPr lang="fr-FR" sz="2000" dirty="0" smtClean="0">
                <a:latin typeface="Arial" pitchFamily="34" charset="0"/>
                <a:cs typeface="Arial" pitchFamily="34" charset="0"/>
              </a:rPr>
              <a:t>PRAXIE (Appris)</a:t>
            </a:r>
          </a:p>
          <a:p>
            <a:endParaRPr lang="fr-FR" dirty="0"/>
          </a:p>
        </p:txBody>
      </p:sp>
      <p:sp>
        <p:nvSpPr>
          <p:cNvPr id="5" name="ZoneTexte 4"/>
          <p:cNvSpPr txBox="1"/>
          <p:nvPr/>
        </p:nvSpPr>
        <p:spPr>
          <a:xfrm>
            <a:off x="3181547" y="3140968"/>
            <a:ext cx="2780908" cy="1191816"/>
          </a:xfrm>
          <a:prstGeom prst="roundRect">
            <a:avLst/>
          </a:prstGeom>
          <a:noFill/>
          <a:ln>
            <a:solidFill>
              <a:schemeClr val="accent1">
                <a:lumMod val="75000"/>
              </a:schemeClr>
            </a:solidFill>
          </a:ln>
        </p:spPr>
        <p:txBody>
          <a:bodyPr wrap="none" rtlCol="0">
            <a:spAutoFit/>
          </a:bodyPr>
          <a:lstStyle/>
          <a:p>
            <a:pPr algn="ctr"/>
            <a:r>
              <a:rPr lang="fr-FR" sz="2000" dirty="0" smtClean="0">
                <a:latin typeface="Arial" pitchFamily="34" charset="0"/>
                <a:cs typeface="Arial" pitchFamily="34" charset="0"/>
              </a:rPr>
              <a:t>Commandes motrices</a:t>
            </a:r>
          </a:p>
          <a:p>
            <a:pPr algn="ctr"/>
            <a:r>
              <a:rPr lang="fr-FR" sz="2000" dirty="0" smtClean="0">
                <a:latin typeface="Arial" pitchFamily="34" charset="0"/>
                <a:cs typeface="Arial" pitchFamily="34" charset="0"/>
              </a:rPr>
              <a:t>(Pré-</a:t>
            </a:r>
            <a:r>
              <a:rPr lang="fr-FR" sz="2000" dirty="0" err="1" smtClean="0">
                <a:latin typeface="Arial" pitchFamily="34" charset="0"/>
                <a:cs typeface="Arial" pitchFamily="34" charset="0"/>
              </a:rPr>
              <a:t>cablé</a:t>
            </a:r>
            <a:r>
              <a:rPr lang="fr-FR" sz="2000" dirty="0" smtClean="0">
                <a:latin typeface="Arial" pitchFamily="34" charset="0"/>
                <a:cs typeface="Arial" pitchFamily="34" charset="0"/>
              </a:rPr>
              <a:t>)</a:t>
            </a:r>
          </a:p>
          <a:p>
            <a:endParaRPr lang="fr-FR" dirty="0"/>
          </a:p>
        </p:txBody>
      </p:sp>
      <p:sp>
        <p:nvSpPr>
          <p:cNvPr id="6" name="ZoneTexte 5"/>
          <p:cNvSpPr txBox="1">
            <a:spLocks noChangeAspect="1"/>
          </p:cNvSpPr>
          <p:nvPr/>
        </p:nvSpPr>
        <p:spPr>
          <a:xfrm>
            <a:off x="2643174" y="4572008"/>
            <a:ext cx="4429156" cy="851297"/>
          </a:xfrm>
          <a:prstGeom prst="roundRect">
            <a:avLst/>
          </a:prstGeom>
          <a:noFill/>
          <a:ln>
            <a:solidFill>
              <a:schemeClr val="accent1">
                <a:lumMod val="75000"/>
              </a:schemeClr>
            </a:solidFill>
          </a:ln>
        </p:spPr>
        <p:txBody>
          <a:bodyPr wrap="square" rtlCol="0" anchor="ctr" anchorCtr="0">
            <a:spAutoFit/>
          </a:bodyPr>
          <a:lstStyle/>
          <a:p>
            <a:pPr algn="ctr"/>
            <a:r>
              <a:rPr lang="fr-FR" sz="2000" dirty="0" smtClean="0">
                <a:latin typeface="Arial" pitchFamily="34" charset="0"/>
                <a:cs typeface="Arial" pitchFamily="34" charset="0"/>
              </a:rPr>
              <a:t>Muscles et système </a:t>
            </a:r>
            <a:r>
              <a:rPr lang="fr-FR" sz="2000" dirty="0" err="1" smtClean="0">
                <a:latin typeface="Arial" pitchFamily="34" charset="0"/>
                <a:cs typeface="Arial" pitchFamily="34" charset="0"/>
              </a:rPr>
              <a:t>ostéo</a:t>
            </a:r>
            <a:r>
              <a:rPr lang="fr-FR" sz="2000" dirty="0" smtClean="0">
                <a:latin typeface="Arial" pitchFamily="34" charset="0"/>
                <a:cs typeface="Arial" pitchFamily="34" charset="0"/>
              </a:rPr>
              <a:t>-articulaire</a:t>
            </a:r>
          </a:p>
          <a:p>
            <a:endParaRPr lang="fr-FR" dirty="0"/>
          </a:p>
        </p:txBody>
      </p:sp>
      <p:sp>
        <p:nvSpPr>
          <p:cNvPr id="7" name="ZoneTexte 6"/>
          <p:cNvSpPr txBox="1"/>
          <p:nvPr/>
        </p:nvSpPr>
        <p:spPr>
          <a:xfrm>
            <a:off x="3851920" y="5805264"/>
            <a:ext cx="1652264" cy="987504"/>
          </a:xfrm>
          <a:prstGeom prst="roundRect">
            <a:avLst/>
          </a:prstGeom>
          <a:noFill/>
          <a:ln>
            <a:solidFill>
              <a:schemeClr val="accent1">
                <a:lumMod val="75000"/>
              </a:schemeClr>
            </a:solidFill>
          </a:ln>
        </p:spPr>
        <p:txBody>
          <a:bodyPr wrap="none" rtlCol="0">
            <a:spAutoFit/>
          </a:bodyPr>
          <a:lstStyle/>
          <a:p>
            <a:r>
              <a:rPr lang="fr-FR" sz="2800" b="1" dirty="0" smtClean="0">
                <a:latin typeface="Arial" pitchFamily="34" charset="0"/>
                <a:cs typeface="Arial" pitchFamily="34" charset="0"/>
              </a:rPr>
              <a:t>ACTION</a:t>
            </a:r>
          </a:p>
          <a:p>
            <a:endParaRPr lang="fr-FR" dirty="0"/>
          </a:p>
        </p:txBody>
      </p:sp>
      <p:sp>
        <p:nvSpPr>
          <p:cNvPr id="8" name="ZoneTexte 7"/>
          <p:cNvSpPr txBox="1">
            <a:spLocks noChangeAspect="1"/>
          </p:cNvSpPr>
          <p:nvPr/>
        </p:nvSpPr>
        <p:spPr>
          <a:xfrm>
            <a:off x="3000364" y="226378"/>
            <a:ext cx="4071966" cy="851297"/>
          </a:xfrm>
          <a:prstGeom prst="roundRect">
            <a:avLst/>
          </a:prstGeom>
          <a:noFill/>
          <a:ln>
            <a:solidFill>
              <a:schemeClr val="accent1">
                <a:lumMod val="75000"/>
              </a:schemeClr>
            </a:solidFill>
          </a:ln>
        </p:spPr>
        <p:txBody>
          <a:bodyPr wrap="square" rtlCol="0" anchor="ctr" anchorCtr="0">
            <a:spAutoFit/>
          </a:bodyPr>
          <a:lstStyle/>
          <a:p>
            <a:pPr algn="ctr"/>
            <a:r>
              <a:rPr lang="fr-FR" sz="2000" dirty="0" smtClean="0">
                <a:latin typeface="Arial" pitchFamily="34" charset="0"/>
                <a:cs typeface="Arial" pitchFamily="34" charset="0"/>
              </a:rPr>
              <a:t>Projet volontaire de geste finalisé</a:t>
            </a:r>
          </a:p>
          <a:p>
            <a:pPr algn="ctr"/>
            <a:endParaRPr lang="fr-FR" dirty="0"/>
          </a:p>
        </p:txBody>
      </p:sp>
      <p:sp>
        <p:nvSpPr>
          <p:cNvPr id="10" name="Flèche courbée vers la droite 9"/>
          <p:cNvSpPr/>
          <p:nvPr/>
        </p:nvSpPr>
        <p:spPr bwMode="auto">
          <a:xfrm>
            <a:off x="1907704" y="404664"/>
            <a:ext cx="864096" cy="144016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12" name="Flèche courbée vers la droite 11"/>
          <p:cNvSpPr/>
          <p:nvPr/>
        </p:nvSpPr>
        <p:spPr bwMode="auto">
          <a:xfrm>
            <a:off x="1835696" y="2060848"/>
            <a:ext cx="864096" cy="144016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13" name="Flèche courbée vers la droite 12"/>
          <p:cNvSpPr/>
          <p:nvPr/>
        </p:nvSpPr>
        <p:spPr bwMode="auto">
          <a:xfrm>
            <a:off x="1763688" y="3717032"/>
            <a:ext cx="864096" cy="144016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14" name="Flèche courbée vers la droite 13"/>
          <p:cNvSpPr/>
          <p:nvPr/>
        </p:nvSpPr>
        <p:spPr bwMode="auto">
          <a:xfrm>
            <a:off x="1691680" y="5301208"/>
            <a:ext cx="864096" cy="1440160"/>
          </a:xfrm>
          <a:prstGeom prst="curvedRightArrow">
            <a:avLst>
              <a:gd name="adj1" fmla="val 25000"/>
              <a:gd name="adj2" fmla="val 5135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7"/>
                                        </p:tgtEl>
                                        <p:attrNameLst>
                                          <p:attrName>style.visibility</p:attrName>
                                        </p:attrNameLst>
                                      </p:cBhvr>
                                      <p:to>
                                        <p:strVal val="visible"/>
                                      </p:to>
                                    </p:set>
                                    <p:anim calcmode="discrete" valueType="clr">
                                      <p:cBhvr override="childStyle">
                                        <p:cTn id="5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7"/>
                                        </p:tgtEl>
                                        <p:attrNameLst>
                                          <p:attrName>fillcolor</p:attrName>
                                        </p:attrNameLst>
                                      </p:cBhvr>
                                      <p:tavLst>
                                        <p:tav tm="0">
                                          <p:val>
                                            <p:clrVal>
                                              <a:schemeClr val="accent2"/>
                                            </p:clrVal>
                                          </p:val>
                                        </p:tav>
                                        <p:tav tm="50000">
                                          <p:val>
                                            <p:clrVal>
                                              <a:schemeClr val="hlink"/>
                                            </p:clrVal>
                                          </p:val>
                                        </p:tav>
                                      </p:tavLst>
                                    </p:anim>
                                    <p:set>
                                      <p:cBhvr>
                                        <p:cTn id="5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357158" y="1214422"/>
            <a:ext cx="4040188" cy="642942"/>
          </a:xfrm>
          <a:ln>
            <a:solidFill>
              <a:schemeClr val="accent1"/>
            </a:solidFill>
          </a:ln>
        </p:spPr>
        <p:txBody>
          <a:bodyPr>
            <a:normAutofit fontScale="85000" lnSpcReduction="20000"/>
          </a:bodyPr>
          <a:lstStyle/>
          <a:p>
            <a:pPr algn="ctr"/>
            <a:r>
              <a:rPr lang="fr-FR" dirty="0" smtClean="0">
                <a:latin typeface="Arial" pitchFamily="34" charset="0"/>
                <a:cs typeface="Arial" pitchFamily="34" charset="0"/>
              </a:rPr>
              <a:t>Enfant  de  6 ans, </a:t>
            </a:r>
          </a:p>
          <a:p>
            <a:pPr algn="ctr"/>
            <a:r>
              <a:rPr lang="fr-FR" dirty="0" smtClean="0">
                <a:latin typeface="Arial" pitchFamily="34" charset="0"/>
                <a:cs typeface="Arial" pitchFamily="34" charset="0"/>
              </a:rPr>
              <a:t>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714876" y="1214422"/>
            <a:ext cx="4429124" cy="785818"/>
          </a:xfrm>
          <a:ln>
            <a:solidFill>
              <a:schemeClr val="accent1"/>
            </a:solidFill>
          </a:ln>
        </p:spPr>
        <p:txBody>
          <a:bodyPr>
            <a:normAutofit fontScale="62500" lnSpcReduction="20000"/>
          </a:bodyPr>
          <a:lstStyle/>
          <a:p>
            <a:pPr algn="ctr"/>
            <a:r>
              <a:rPr lang="fr-FR" dirty="0" smtClean="0">
                <a:latin typeface="Arial" pitchFamily="34" charset="0"/>
                <a:cs typeface="Arial" pitchFamily="34" charset="0"/>
              </a:rPr>
              <a:t> </a:t>
            </a:r>
          </a:p>
          <a:p>
            <a:pPr algn="ctr"/>
            <a:r>
              <a:rPr lang="fr-FR" sz="2900" dirty="0" smtClean="0">
                <a:latin typeface="Arial" pitchFamily="34" charset="0"/>
                <a:cs typeface="Arial" pitchFamily="34" charset="0"/>
              </a:rPr>
              <a:t>Enzo: 6 ans, scolarisé en CP, dyspraxique</a:t>
            </a:r>
            <a:endParaRPr lang="fr-FR" sz="2900" b="0" dirty="0" smtClean="0">
              <a:latin typeface="Arial" pitchFamily="34" charset="0"/>
              <a:cs typeface="Arial" pitchFamily="34" charset="0"/>
            </a:endParaRPr>
          </a:p>
          <a:p>
            <a:pPr algn="ctr"/>
            <a:endParaRPr lang="fr-FR" b="0" dirty="0">
              <a:latin typeface="Arial" pitchFamily="34" charset="0"/>
              <a:cs typeface="Arial" pitchFamily="34" charset="0"/>
            </a:endParaRPr>
          </a:p>
        </p:txBody>
      </p:sp>
      <p:sp>
        <p:nvSpPr>
          <p:cNvPr id="9" name="ZoneTexte 8"/>
          <p:cNvSpPr txBox="1"/>
          <p:nvPr/>
        </p:nvSpPr>
        <p:spPr>
          <a:xfrm>
            <a:off x="3000364" y="642919"/>
            <a:ext cx="4000528"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Ecriture</a:t>
            </a:r>
            <a:endParaRPr lang="fr-FR" dirty="0">
              <a:latin typeface="Arial" pitchFamily="34" charset="0"/>
              <a:cs typeface="Arial" pitchFamily="34" charset="0"/>
            </a:endParaRPr>
          </a:p>
        </p:txBody>
      </p:sp>
      <p:pic>
        <p:nvPicPr>
          <p:cNvPr id="8" name="Picture 4"/>
          <p:cNvPicPr>
            <a:picLocks noGrp="1" noChangeAspect="1" noChangeArrowheads="1"/>
          </p:cNvPicPr>
          <p:nvPr>
            <p:ph sz="half" idx="2"/>
          </p:nvPr>
        </p:nvPicPr>
        <p:blipFill>
          <a:blip r:embed="rId2" cstate="print"/>
          <a:srcRect/>
          <a:stretch>
            <a:fillRect/>
          </a:stretch>
        </p:blipFill>
        <p:spPr bwMode="auto">
          <a:xfrm>
            <a:off x="457200" y="2071678"/>
            <a:ext cx="4040188" cy="4357717"/>
          </a:xfrm>
          <a:prstGeom prst="rect">
            <a:avLst/>
          </a:prstGeom>
          <a:noFill/>
          <a:ln w="9525">
            <a:solidFill>
              <a:schemeClr val="tx1"/>
            </a:solidFill>
            <a:miter lim="800000"/>
            <a:headEnd/>
            <a:tailEnd/>
          </a:ln>
        </p:spPr>
      </p:pic>
      <p:pic>
        <p:nvPicPr>
          <p:cNvPr id="7170" name="Picture 2"/>
          <p:cNvPicPr>
            <a:picLocks noGrp="1" noChangeAspect="1" noChangeArrowheads="1"/>
          </p:cNvPicPr>
          <p:nvPr>
            <p:ph sz="quarter" idx="4"/>
          </p:nvPr>
        </p:nvPicPr>
        <p:blipFill>
          <a:blip r:embed="rId3" cstate="print"/>
          <a:srcRect/>
          <a:stretch>
            <a:fillRect/>
          </a:stretch>
        </p:blipFill>
        <p:spPr bwMode="auto">
          <a:xfrm>
            <a:off x="4755923" y="2571743"/>
            <a:ext cx="4245233" cy="324224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9" name="ZoneTexte 8"/>
          <p:cNvSpPr txBox="1"/>
          <p:nvPr/>
        </p:nvSpPr>
        <p:spPr>
          <a:xfrm>
            <a:off x="2786050" y="785794"/>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Ecriture</a:t>
            </a:r>
            <a:endParaRPr lang="fr-FR" dirty="0">
              <a:latin typeface="Arial" pitchFamily="34" charset="0"/>
              <a:cs typeface="Arial" pitchFamily="34" charset="0"/>
            </a:endParaRPr>
          </a:p>
        </p:txBody>
      </p:sp>
      <p:pic>
        <p:nvPicPr>
          <p:cNvPr id="13" name="Picture 4" descr="thdelécirt2"/>
          <p:cNvPicPr>
            <a:picLocks noGrp="1" noChangeAspect="1" noChangeArrowheads="1"/>
          </p:cNvPicPr>
          <p:nvPr>
            <p:ph type="body" idx="1"/>
          </p:nvPr>
        </p:nvPicPr>
        <p:blipFill>
          <a:blip r:embed="rId2" cstate="print"/>
          <a:srcRect/>
          <a:stretch>
            <a:fillRect/>
          </a:stretch>
        </p:blipFill>
        <p:spPr>
          <a:xfrm>
            <a:off x="395288" y="1844675"/>
            <a:ext cx="8229600" cy="2743200"/>
          </a:xfrm>
          <a:noFill/>
        </p:spPr>
      </p:pic>
      <p:sp>
        <p:nvSpPr>
          <p:cNvPr id="14" name="ZoneTexte 13"/>
          <p:cNvSpPr txBox="1"/>
          <p:nvPr/>
        </p:nvSpPr>
        <p:spPr>
          <a:xfrm>
            <a:off x="1643042" y="5214950"/>
            <a:ext cx="2143140" cy="461665"/>
          </a:xfrm>
          <a:prstGeom prst="rect">
            <a:avLst/>
          </a:prstGeom>
          <a:noFill/>
        </p:spPr>
        <p:txBody>
          <a:bodyPr wrap="square" rtlCol="0">
            <a:spAutoFit/>
          </a:bodyPr>
          <a:lstStyle/>
          <a:p>
            <a:r>
              <a:rPr lang="fr-FR" dirty="0" smtClean="0"/>
              <a:t>Enfant de 8 ans</a:t>
            </a: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285752"/>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9" name="ZoneTexte 8"/>
          <p:cNvSpPr txBox="1"/>
          <p:nvPr/>
        </p:nvSpPr>
        <p:spPr>
          <a:xfrm>
            <a:off x="0" y="785794"/>
            <a:ext cx="2643206"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Ecriture</a:t>
            </a:r>
            <a:endParaRPr lang="fr-FR" dirty="0">
              <a:latin typeface="Arial" pitchFamily="34" charset="0"/>
              <a:cs typeface="Arial" pitchFamily="34" charset="0"/>
            </a:endParaRPr>
          </a:p>
        </p:txBody>
      </p:sp>
      <p:sp>
        <p:nvSpPr>
          <p:cNvPr id="12" name="ZoneTexte 11"/>
          <p:cNvSpPr txBox="1"/>
          <p:nvPr/>
        </p:nvSpPr>
        <p:spPr>
          <a:xfrm>
            <a:off x="714348" y="2643182"/>
            <a:ext cx="1928826" cy="461665"/>
          </a:xfrm>
          <a:prstGeom prst="rect">
            <a:avLst/>
          </a:prstGeom>
          <a:noFill/>
        </p:spPr>
        <p:txBody>
          <a:bodyPr wrap="square" rtlCol="0">
            <a:spAutoFit/>
          </a:bodyPr>
          <a:lstStyle/>
          <a:p>
            <a:r>
              <a:rPr lang="fr-FR" u="sng" dirty="0" smtClean="0"/>
              <a:t>BHK</a:t>
            </a:r>
            <a:endParaRPr lang="fr-FR" u="sng" dirty="0"/>
          </a:p>
        </p:txBody>
      </p:sp>
      <p:pic>
        <p:nvPicPr>
          <p:cNvPr id="8195" name="Picture 3"/>
          <p:cNvPicPr>
            <a:picLocks noChangeAspect="1" noChangeArrowheads="1"/>
          </p:cNvPicPr>
          <p:nvPr/>
        </p:nvPicPr>
        <p:blipFill>
          <a:blip r:embed="rId2" cstate="print"/>
          <a:srcRect/>
          <a:stretch>
            <a:fillRect/>
          </a:stretch>
        </p:blipFill>
        <p:spPr bwMode="auto">
          <a:xfrm>
            <a:off x="3357554" y="500042"/>
            <a:ext cx="5357850" cy="6143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214282" y="1214422"/>
            <a:ext cx="4071966" cy="857256"/>
          </a:xfrm>
          <a:ln>
            <a:solidFill>
              <a:schemeClr val="accent1"/>
            </a:solidFill>
          </a:ln>
        </p:spPr>
        <p:txBody>
          <a:bodyPr>
            <a:noAutofit/>
          </a:bodyPr>
          <a:lstStyle/>
          <a:p>
            <a:pPr algn="ctr"/>
            <a:r>
              <a:rPr lang="fr-FR" dirty="0" smtClean="0">
                <a:latin typeface="Arial" pitchFamily="34" charset="0"/>
                <a:cs typeface="Arial" pitchFamily="34" charset="0"/>
              </a:rPr>
              <a:t>Hyppolyte: 6 ans, </a:t>
            </a:r>
          </a:p>
          <a:p>
            <a:pPr algn="ctr"/>
            <a:r>
              <a:rPr lang="fr-FR" dirty="0" smtClean="0">
                <a:latin typeface="Arial" pitchFamily="34" charset="0"/>
                <a:cs typeface="Arial" pitchFamily="34" charset="0"/>
              </a:rPr>
              <a:t>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645025" y="1214422"/>
            <a:ext cx="4498975" cy="857256"/>
          </a:xfrm>
          <a:ln>
            <a:solidFill>
              <a:schemeClr val="accent1"/>
            </a:solidFill>
          </a:ln>
        </p:spPr>
        <p:txBody>
          <a:bodyPr>
            <a:normAutofit lnSpcReduction="10000"/>
          </a:bodyPr>
          <a:lstStyle/>
          <a:p>
            <a:pPr algn="ctr"/>
            <a:r>
              <a:rPr lang="fr-FR" dirty="0" smtClean="0">
                <a:latin typeface="Arial" pitchFamily="34" charset="0"/>
                <a:cs typeface="Arial" pitchFamily="34" charset="0"/>
              </a:rPr>
              <a:t>Enzo: 6 ans, </a:t>
            </a:r>
          </a:p>
          <a:p>
            <a:pPr algn="ctr"/>
            <a:r>
              <a:rPr lang="fr-FR" dirty="0" smtClean="0">
                <a:latin typeface="Arial" pitchFamily="34" charset="0"/>
                <a:cs typeface="Arial" pitchFamily="34" charset="0"/>
              </a:rPr>
              <a:t>scolarisé en CP, dyspraxique</a:t>
            </a:r>
            <a:endParaRPr lang="fr-FR" b="0" dirty="0">
              <a:latin typeface="Arial" pitchFamily="34" charset="0"/>
              <a:cs typeface="Arial" pitchFamily="34" charset="0"/>
            </a:endParaRPr>
          </a:p>
        </p:txBody>
      </p:sp>
      <p:sp>
        <p:nvSpPr>
          <p:cNvPr id="9" name="ZoneTexte 8"/>
          <p:cNvSpPr txBox="1"/>
          <p:nvPr/>
        </p:nvSpPr>
        <p:spPr>
          <a:xfrm>
            <a:off x="3000364" y="642918"/>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Ecriture</a:t>
            </a:r>
            <a:endParaRPr lang="fr-FR" dirty="0">
              <a:latin typeface="Arial" pitchFamily="34" charset="0"/>
              <a:cs typeface="Arial" pitchFamily="34" charset="0"/>
            </a:endParaRPr>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285720" y="2275814"/>
            <a:ext cx="4000528" cy="3867830"/>
          </a:xfrm>
          <a:prstGeom prst="rect">
            <a:avLst/>
          </a:prstGeom>
          <a:noFill/>
          <a:ln w="9525">
            <a:solidFill>
              <a:schemeClr val="tx1"/>
            </a:solidFill>
            <a:miter lim="800000"/>
            <a:headEnd/>
            <a:tailEnd/>
          </a:ln>
          <a:effectLst/>
        </p:spPr>
      </p:pic>
      <p:pic>
        <p:nvPicPr>
          <p:cNvPr id="9219" name="Picture 3"/>
          <p:cNvPicPr>
            <a:picLocks noGrp="1" noChangeAspect="1" noChangeArrowheads="1"/>
          </p:cNvPicPr>
          <p:nvPr>
            <p:ph sz="quarter" idx="4"/>
          </p:nvPr>
        </p:nvPicPr>
        <p:blipFill>
          <a:blip r:embed="rId3" cstate="print"/>
          <a:srcRect/>
          <a:stretch>
            <a:fillRect/>
          </a:stretch>
        </p:blipFill>
        <p:spPr bwMode="auto">
          <a:xfrm>
            <a:off x="4645025" y="2285992"/>
            <a:ext cx="4041775" cy="385765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txBody>
          <a:bodyPr/>
          <a:lstStyle/>
          <a:p>
            <a:pPr algn="ctr"/>
            <a:r>
              <a:rPr lang="fr-FR" dirty="0" smtClean="0">
                <a:latin typeface="Arial" pitchFamily="34" charset="0"/>
                <a:cs typeface="Arial" pitchFamily="34" charset="0"/>
              </a:rPr>
              <a:t>Observations psychomotrices</a:t>
            </a:r>
            <a:br>
              <a:rPr lang="fr-FR" dirty="0" smtClean="0">
                <a:latin typeface="Arial" pitchFamily="34" charset="0"/>
                <a:cs typeface="Arial" pitchFamily="34" charset="0"/>
              </a:rPr>
            </a:br>
            <a:endParaRPr lang="fr-FR" sz="2400" dirty="0"/>
          </a:p>
        </p:txBody>
      </p:sp>
      <p:sp>
        <p:nvSpPr>
          <p:cNvPr id="3" name="Espace réservé du texte 2"/>
          <p:cNvSpPr>
            <a:spLocks noGrp="1"/>
          </p:cNvSpPr>
          <p:nvPr>
            <p:ph type="body" idx="1"/>
          </p:nvPr>
        </p:nvSpPr>
        <p:spPr>
          <a:xfrm>
            <a:off x="214282" y="1285860"/>
            <a:ext cx="4040188"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Clarisse: 6 ans, </a:t>
            </a:r>
          </a:p>
          <a:p>
            <a:pPr algn="ctr"/>
            <a:r>
              <a:rPr lang="fr-FR" dirty="0" smtClean="0">
                <a:latin typeface="Arial" pitchFamily="34" charset="0"/>
                <a:cs typeface="Arial" pitchFamily="34" charset="0"/>
              </a:rPr>
              <a:t>scolarisé en CP</a:t>
            </a:r>
            <a:endParaRPr lang="fr-FR" dirty="0">
              <a:latin typeface="Arial" pitchFamily="34" charset="0"/>
              <a:cs typeface="Arial" pitchFamily="34" charset="0"/>
            </a:endParaRPr>
          </a:p>
        </p:txBody>
      </p:sp>
      <p:sp>
        <p:nvSpPr>
          <p:cNvPr id="5" name="Espace réservé du texte 4"/>
          <p:cNvSpPr>
            <a:spLocks noGrp="1"/>
          </p:cNvSpPr>
          <p:nvPr>
            <p:ph type="body" sz="quarter" idx="3"/>
          </p:nvPr>
        </p:nvSpPr>
        <p:spPr>
          <a:xfrm>
            <a:off x="4786314" y="1285860"/>
            <a:ext cx="4041775" cy="714380"/>
          </a:xfrm>
          <a:ln>
            <a:solidFill>
              <a:schemeClr val="accent1"/>
            </a:solidFill>
          </a:ln>
        </p:spPr>
        <p:txBody>
          <a:bodyPr>
            <a:normAutofit fontScale="92500" lnSpcReduction="20000"/>
          </a:bodyPr>
          <a:lstStyle/>
          <a:p>
            <a:pPr algn="ctr"/>
            <a:r>
              <a:rPr lang="fr-FR" dirty="0" smtClean="0">
                <a:latin typeface="Arial" pitchFamily="34" charset="0"/>
                <a:cs typeface="Arial" pitchFamily="34" charset="0"/>
              </a:rPr>
              <a:t>Camille: 8 ans, </a:t>
            </a:r>
          </a:p>
          <a:p>
            <a:pPr algn="ctr"/>
            <a:r>
              <a:rPr lang="fr-FR" dirty="0" smtClean="0">
                <a:latin typeface="Arial" pitchFamily="34" charset="0"/>
                <a:cs typeface="Arial" pitchFamily="34" charset="0"/>
              </a:rPr>
              <a:t>scolarisée en CE1</a:t>
            </a:r>
            <a:endParaRPr lang="fr-FR" b="0" dirty="0">
              <a:latin typeface="Arial" pitchFamily="34" charset="0"/>
              <a:cs typeface="Arial" pitchFamily="34" charset="0"/>
            </a:endParaRPr>
          </a:p>
        </p:txBody>
      </p:sp>
      <p:sp>
        <p:nvSpPr>
          <p:cNvPr id="9" name="ZoneTexte 8"/>
          <p:cNvSpPr txBox="1"/>
          <p:nvPr/>
        </p:nvSpPr>
        <p:spPr>
          <a:xfrm>
            <a:off x="3000364" y="642918"/>
            <a:ext cx="3929090" cy="461665"/>
          </a:xfrm>
          <a:prstGeom prst="rect">
            <a:avLst/>
          </a:prstGeom>
          <a:noFill/>
          <a:ln>
            <a:solidFill>
              <a:schemeClr val="tx1"/>
            </a:solidFill>
          </a:ln>
        </p:spPr>
        <p:txBody>
          <a:bodyPr wrap="square" rtlCol="0">
            <a:spAutoFit/>
          </a:bodyPr>
          <a:lstStyle/>
          <a:p>
            <a:pPr algn="ctr"/>
            <a:r>
              <a:rPr lang="fr-FR" dirty="0" smtClean="0">
                <a:latin typeface="Arial" pitchFamily="34" charset="0"/>
                <a:cs typeface="Arial" pitchFamily="34" charset="0"/>
              </a:rPr>
              <a:t>Ecriture</a:t>
            </a:r>
            <a:endParaRPr lang="fr-FR" dirty="0">
              <a:latin typeface="Arial" pitchFamily="34" charset="0"/>
              <a:cs typeface="Arial" pitchFamily="34" charset="0"/>
            </a:endParaRPr>
          </a:p>
        </p:txBody>
      </p:sp>
      <p:pic>
        <p:nvPicPr>
          <p:cNvPr id="10" name="Picture 4"/>
          <p:cNvPicPr>
            <a:picLocks noGrp="1" noChangeAspect="1" noChangeArrowheads="1"/>
          </p:cNvPicPr>
          <p:nvPr>
            <p:ph sz="quarter" idx="4"/>
          </p:nvPr>
        </p:nvPicPr>
        <p:blipFill>
          <a:blip r:embed="rId2" cstate="print">
            <a:lum/>
          </a:blip>
          <a:srcRect/>
          <a:stretch>
            <a:fillRect/>
          </a:stretch>
        </p:blipFill>
        <p:spPr>
          <a:xfrm>
            <a:off x="5090686" y="2174874"/>
            <a:ext cx="3150453" cy="4111645"/>
          </a:xfrm>
          <a:noFill/>
          <a:ln>
            <a:solidFill>
              <a:schemeClr val="tx1"/>
            </a:solidFill>
          </a:ln>
        </p:spPr>
      </p:pic>
      <p:pic>
        <p:nvPicPr>
          <p:cNvPr id="10242" name="Picture 2"/>
          <p:cNvPicPr>
            <a:picLocks noGrp="1" noChangeAspect="1" noChangeArrowheads="1"/>
          </p:cNvPicPr>
          <p:nvPr>
            <p:ph sz="half" idx="2"/>
          </p:nvPr>
        </p:nvPicPr>
        <p:blipFill>
          <a:blip r:embed="rId3" cstate="print"/>
          <a:srcRect/>
          <a:stretch>
            <a:fillRect/>
          </a:stretch>
        </p:blipFill>
        <p:spPr bwMode="auto">
          <a:xfrm>
            <a:off x="214282" y="2285992"/>
            <a:ext cx="4283106" cy="400052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00298" y="2285992"/>
            <a:ext cx="5072098" cy="1143008"/>
          </a:xfrm>
          <a:ln>
            <a:solidFill>
              <a:schemeClr val="accent1"/>
            </a:solidFill>
          </a:ln>
        </p:spPr>
        <p:txBody>
          <a:bodyPr/>
          <a:lstStyle/>
          <a:p>
            <a:r>
              <a:rPr lang="fr-FR" sz="4800" dirty="0" smtClean="0">
                <a:latin typeface="Arial" pitchFamily="34" charset="0"/>
                <a:cs typeface="Arial" pitchFamily="34" charset="0"/>
              </a:rPr>
              <a:t>     Conclusion</a:t>
            </a:r>
            <a:endParaRPr lang="fr-FR" sz="4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1670" y="214290"/>
            <a:ext cx="4857784" cy="533400"/>
          </a:xfrm>
          <a:ln>
            <a:solidFill>
              <a:schemeClr val="accent1"/>
            </a:solidFill>
          </a:ln>
        </p:spPr>
        <p:txBody>
          <a:bodyPr/>
          <a:lstStyle/>
          <a:p>
            <a:pPr algn="ctr"/>
            <a:r>
              <a:rPr lang="fr-FR" dirty="0" smtClean="0">
                <a:latin typeface="Arial" pitchFamily="34" charset="0"/>
                <a:cs typeface="Arial" pitchFamily="34" charset="0"/>
              </a:rPr>
              <a:t>Conclusion</a:t>
            </a:r>
            <a:endParaRPr lang="fr-FR" dirty="0">
              <a:latin typeface="Arial" pitchFamily="34" charset="0"/>
              <a:cs typeface="Arial" pitchFamily="34" charset="0"/>
            </a:endParaRPr>
          </a:p>
        </p:txBody>
      </p:sp>
      <p:sp>
        <p:nvSpPr>
          <p:cNvPr id="4" name="ZoneTexte 3"/>
          <p:cNvSpPr txBox="1"/>
          <p:nvPr/>
        </p:nvSpPr>
        <p:spPr>
          <a:xfrm>
            <a:off x="1000100" y="1214422"/>
            <a:ext cx="6286544" cy="461665"/>
          </a:xfrm>
          <a:prstGeom prst="rect">
            <a:avLst/>
          </a:prstGeom>
          <a:noFill/>
          <a:ln>
            <a:solidFill>
              <a:schemeClr val="tx1"/>
            </a:solidFill>
          </a:ln>
        </p:spPr>
        <p:txBody>
          <a:bodyPr wrap="square" rtlCol="0">
            <a:spAutoFit/>
          </a:bodyPr>
          <a:lstStyle/>
          <a:p>
            <a:r>
              <a:rPr lang="fr-FR" dirty="0" smtClean="0">
                <a:latin typeface="Arial" pitchFamily="34" charset="0"/>
                <a:cs typeface="Arial" pitchFamily="34" charset="0"/>
              </a:rPr>
              <a:t>Conséquences de la dyspraxie</a:t>
            </a:r>
            <a:endParaRPr lang="fr-FR" dirty="0">
              <a:latin typeface="Arial" pitchFamily="34" charset="0"/>
              <a:cs typeface="Arial" pitchFamily="34" charset="0"/>
            </a:endParaRPr>
          </a:p>
        </p:txBody>
      </p:sp>
      <p:sp>
        <p:nvSpPr>
          <p:cNvPr id="6" name="ZoneTexte 5"/>
          <p:cNvSpPr txBox="1"/>
          <p:nvPr/>
        </p:nvSpPr>
        <p:spPr>
          <a:xfrm>
            <a:off x="1428728" y="2000240"/>
            <a:ext cx="6143668" cy="830997"/>
          </a:xfrm>
          <a:prstGeom prst="rect">
            <a:avLst/>
          </a:prstGeom>
          <a:noFill/>
        </p:spPr>
        <p:txBody>
          <a:bodyPr wrap="square" rtlCol="0">
            <a:spAutoFit/>
          </a:bodyPr>
          <a:lstStyle/>
          <a:p>
            <a:pPr>
              <a:buFont typeface="Wingdings" pitchFamily="2" charset="2"/>
              <a:buChar char="Ø"/>
            </a:pPr>
            <a:r>
              <a:rPr lang="fr-FR" dirty="0" smtClean="0">
                <a:latin typeface="Arial" pitchFamily="34" charset="0"/>
                <a:cs typeface="Arial" pitchFamily="34" charset="0"/>
              </a:rPr>
              <a:t>Autonomie de la vie quotidienne        </a:t>
            </a:r>
          </a:p>
          <a:p>
            <a:r>
              <a:rPr lang="fr-FR" dirty="0" smtClean="0">
                <a:latin typeface="Arial" pitchFamily="34" charset="0"/>
                <a:cs typeface="Arial" pitchFamily="34" charset="0"/>
              </a:rPr>
              <a:t>           ( sur)  protection parentale</a:t>
            </a:r>
            <a:endParaRPr lang="fr-FR" dirty="0">
              <a:latin typeface="Arial" pitchFamily="34" charset="0"/>
              <a:cs typeface="Arial" pitchFamily="34" charset="0"/>
            </a:endParaRPr>
          </a:p>
        </p:txBody>
      </p:sp>
      <p:sp>
        <p:nvSpPr>
          <p:cNvPr id="7" name="ZoneTexte 6"/>
          <p:cNvSpPr txBox="1"/>
          <p:nvPr/>
        </p:nvSpPr>
        <p:spPr>
          <a:xfrm>
            <a:off x="1428728" y="2786058"/>
            <a:ext cx="6786610" cy="830997"/>
          </a:xfrm>
          <a:prstGeom prst="rect">
            <a:avLst/>
          </a:prstGeom>
          <a:noFill/>
        </p:spPr>
        <p:txBody>
          <a:bodyPr wrap="square" rtlCol="0">
            <a:spAutoFit/>
          </a:bodyPr>
          <a:lstStyle/>
          <a:p>
            <a:pPr>
              <a:buFont typeface="Wingdings" pitchFamily="2" charset="2"/>
              <a:buChar char="Ø"/>
            </a:pPr>
            <a:r>
              <a:rPr lang="fr-FR" dirty="0" smtClean="0">
                <a:latin typeface="Arial" pitchFamily="34" charset="0"/>
                <a:cs typeface="Arial" pitchFamily="34" charset="0"/>
              </a:rPr>
              <a:t>Difficulté dans les apprentissages: scolaire ,graphisme, dessin, calcul, géographie</a:t>
            </a:r>
            <a:endParaRPr lang="fr-FR" dirty="0">
              <a:latin typeface="Arial" pitchFamily="34" charset="0"/>
              <a:cs typeface="Arial" pitchFamily="34" charset="0"/>
            </a:endParaRPr>
          </a:p>
        </p:txBody>
      </p:sp>
      <p:sp>
        <p:nvSpPr>
          <p:cNvPr id="9" name="ZoneTexte 8"/>
          <p:cNvSpPr txBox="1"/>
          <p:nvPr/>
        </p:nvSpPr>
        <p:spPr>
          <a:xfrm>
            <a:off x="1500166" y="4214818"/>
            <a:ext cx="4643470" cy="461665"/>
          </a:xfrm>
          <a:prstGeom prst="rect">
            <a:avLst/>
          </a:prstGeom>
          <a:noFill/>
        </p:spPr>
        <p:txBody>
          <a:bodyPr wrap="square" rtlCol="0">
            <a:spAutoFit/>
          </a:bodyPr>
          <a:lstStyle/>
          <a:p>
            <a:pPr>
              <a:buFont typeface="Wingdings" pitchFamily="2" charset="2"/>
              <a:buChar char="Ø"/>
            </a:pPr>
            <a:r>
              <a:rPr lang="fr-FR" dirty="0" smtClean="0">
                <a:latin typeface="Arial" pitchFamily="34" charset="0"/>
                <a:cs typeface="Arial" pitchFamily="34" charset="0"/>
              </a:rPr>
              <a:t>Relations</a:t>
            </a:r>
            <a:r>
              <a:rPr lang="fr-FR" dirty="0" smtClean="0"/>
              <a:t> </a:t>
            </a:r>
            <a:r>
              <a:rPr lang="fr-FR" dirty="0" smtClean="0">
                <a:latin typeface="Arial" pitchFamily="34" charset="0"/>
                <a:cs typeface="Arial" pitchFamily="34" charset="0"/>
              </a:rPr>
              <a:t>sociales</a:t>
            </a:r>
            <a:endParaRPr lang="fr-FR" dirty="0">
              <a:latin typeface="Arial" pitchFamily="34" charset="0"/>
              <a:cs typeface="Arial" pitchFamily="34" charset="0"/>
            </a:endParaRPr>
          </a:p>
        </p:txBody>
      </p:sp>
      <p:sp>
        <p:nvSpPr>
          <p:cNvPr id="10" name="ZoneTexte 9"/>
          <p:cNvSpPr txBox="1"/>
          <p:nvPr/>
        </p:nvSpPr>
        <p:spPr>
          <a:xfrm>
            <a:off x="1571604" y="4714884"/>
            <a:ext cx="5929354" cy="461665"/>
          </a:xfrm>
          <a:prstGeom prst="rect">
            <a:avLst/>
          </a:prstGeom>
          <a:noFill/>
        </p:spPr>
        <p:txBody>
          <a:bodyPr wrap="square" rtlCol="0">
            <a:spAutoFit/>
          </a:bodyPr>
          <a:lstStyle/>
          <a:p>
            <a:pPr>
              <a:buFont typeface="Wingdings" pitchFamily="2" charset="2"/>
              <a:buChar char="Ø"/>
            </a:pPr>
            <a:r>
              <a:rPr lang="fr-FR" dirty="0" smtClean="0">
                <a:latin typeface="Arial" pitchFamily="34" charset="0"/>
                <a:cs typeface="Arial" pitchFamily="34" charset="0"/>
              </a:rPr>
              <a:t>Diminution de l’estime de soi</a:t>
            </a:r>
            <a:endParaRPr lang="fr-FR" dirty="0">
              <a:latin typeface="Arial" pitchFamily="34" charset="0"/>
              <a:cs typeface="Arial" pitchFamily="34" charset="0"/>
            </a:endParaRPr>
          </a:p>
        </p:txBody>
      </p:sp>
      <p:sp>
        <p:nvSpPr>
          <p:cNvPr id="11" name="ZoneTexte 10"/>
          <p:cNvSpPr txBox="1"/>
          <p:nvPr/>
        </p:nvSpPr>
        <p:spPr>
          <a:xfrm>
            <a:off x="1571604" y="5214950"/>
            <a:ext cx="7143800" cy="830997"/>
          </a:xfrm>
          <a:prstGeom prst="rect">
            <a:avLst/>
          </a:prstGeom>
          <a:noFill/>
        </p:spPr>
        <p:txBody>
          <a:bodyPr wrap="square" rtlCol="0">
            <a:spAutoFit/>
          </a:bodyPr>
          <a:lstStyle/>
          <a:p>
            <a:pPr>
              <a:buFont typeface="Wingdings" pitchFamily="2" charset="2"/>
              <a:buChar char="Ø"/>
            </a:pPr>
            <a:r>
              <a:rPr lang="fr-FR" dirty="0" smtClean="0">
                <a:latin typeface="Arial" pitchFamily="34" charset="0"/>
                <a:cs typeface="Arial" pitchFamily="34" charset="0"/>
              </a:rPr>
              <a:t>Doute de l’entourage  et de l’école sur les capacités intellectuelles de l’enfant</a:t>
            </a:r>
            <a:endParaRPr lang="fr-FR" dirty="0">
              <a:latin typeface="Arial" pitchFamily="34" charset="0"/>
              <a:cs typeface="Arial" pitchFamily="34" charset="0"/>
            </a:endParaRPr>
          </a:p>
        </p:txBody>
      </p:sp>
      <p:sp>
        <p:nvSpPr>
          <p:cNvPr id="13" name="Flèche droite 12"/>
          <p:cNvSpPr/>
          <p:nvPr/>
        </p:nvSpPr>
        <p:spPr bwMode="auto">
          <a:xfrm>
            <a:off x="1714480" y="2500306"/>
            <a:ext cx="500066" cy="28575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12" name="ZoneTexte 11"/>
          <p:cNvSpPr txBox="1"/>
          <p:nvPr/>
        </p:nvSpPr>
        <p:spPr>
          <a:xfrm>
            <a:off x="1643042" y="3714751"/>
            <a:ext cx="6000792" cy="461665"/>
          </a:xfrm>
          <a:prstGeom prst="rect">
            <a:avLst/>
          </a:prstGeom>
          <a:noFill/>
        </p:spPr>
        <p:txBody>
          <a:bodyPr wrap="square" rtlCol="0">
            <a:spAutoFit/>
          </a:bodyPr>
          <a:lstStyle/>
          <a:p>
            <a:pPr>
              <a:buFont typeface="Wingdings" pitchFamily="2" charset="2"/>
              <a:buChar char="Ø"/>
            </a:pPr>
            <a:r>
              <a:rPr lang="fr-FR" dirty="0" smtClean="0">
                <a:latin typeface="Arial" pitchFamily="34" charset="0"/>
                <a:cs typeface="Arial" pitchFamily="34" charset="0"/>
              </a:rPr>
              <a:t>Activités sportives</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2428860" y="571481"/>
            <a:ext cx="4929222" cy="714379"/>
          </a:xfrm>
          <a:prstGeom prst="rect">
            <a:avLst/>
          </a:prstGeom>
          <a:noFill/>
          <a:ln w="9525">
            <a:solidFill>
              <a:schemeClr val="accent1"/>
            </a:solidFill>
            <a:miter lim="800000"/>
            <a:headEnd/>
            <a:tailEnd/>
          </a:ln>
        </p:spPr>
        <p:txBody>
          <a:bodyPr anchor="ctr" anchorCtr="1"/>
          <a:lstStyle/>
          <a:p>
            <a:pPr algn="ctr"/>
            <a:r>
              <a:rPr lang="fr-FR" sz="2800" dirty="0">
                <a:solidFill>
                  <a:schemeClr val="tx2"/>
                </a:solidFill>
                <a:latin typeface="Arial" pitchFamily="34" charset="0"/>
                <a:cs typeface="Arial" pitchFamily="34" charset="0"/>
              </a:rPr>
              <a:t>Conclusion</a:t>
            </a:r>
          </a:p>
        </p:txBody>
      </p:sp>
      <p:sp>
        <p:nvSpPr>
          <p:cNvPr id="73731" name="Rectangle 5"/>
          <p:cNvSpPr>
            <a:spLocks noChangeArrowheads="1"/>
          </p:cNvSpPr>
          <p:nvPr/>
        </p:nvSpPr>
        <p:spPr bwMode="auto">
          <a:xfrm>
            <a:off x="673100" y="1816100"/>
            <a:ext cx="8229600" cy="4525963"/>
          </a:xfrm>
          <a:prstGeom prst="rect">
            <a:avLst/>
          </a:prstGeom>
          <a:noFill/>
          <a:ln w="9525">
            <a:noFill/>
            <a:miter lim="800000"/>
            <a:headEnd/>
            <a:tailEnd/>
          </a:ln>
        </p:spPr>
        <p:txBody>
          <a:bodyPr/>
          <a:lstStyle/>
          <a:p>
            <a:pPr marL="342900" indent="-342900">
              <a:lnSpc>
                <a:spcPct val="150000"/>
              </a:lnSpc>
              <a:spcBef>
                <a:spcPct val="20000"/>
              </a:spcBef>
              <a:buFontTx/>
              <a:buChar char="•"/>
            </a:pPr>
            <a:r>
              <a:rPr lang="fr-FR" dirty="0">
                <a:latin typeface="Arial" pitchFamily="34" charset="0"/>
                <a:cs typeface="Arial" pitchFamily="34" charset="0"/>
              </a:rPr>
              <a:t>Trouble pas si rare</a:t>
            </a:r>
          </a:p>
          <a:p>
            <a:pPr marL="342900" indent="-342900">
              <a:lnSpc>
                <a:spcPct val="150000"/>
              </a:lnSpc>
              <a:spcBef>
                <a:spcPct val="20000"/>
              </a:spcBef>
              <a:buFontTx/>
              <a:buChar char="•"/>
            </a:pPr>
            <a:r>
              <a:rPr lang="fr-FR" dirty="0">
                <a:latin typeface="Arial" pitchFamily="34" charset="0"/>
                <a:cs typeface="Arial" pitchFamily="34" charset="0"/>
              </a:rPr>
              <a:t>DEROUTANT !!! Car invisible, et souvent de manifestation fluctuante</a:t>
            </a:r>
          </a:p>
          <a:p>
            <a:pPr marL="342900" indent="-342900">
              <a:lnSpc>
                <a:spcPct val="150000"/>
              </a:lnSpc>
              <a:spcBef>
                <a:spcPct val="20000"/>
              </a:spcBef>
              <a:buFontTx/>
              <a:buChar char="•"/>
            </a:pPr>
            <a:r>
              <a:rPr lang="fr-FR" dirty="0">
                <a:latin typeface="Arial" pitchFamily="34" charset="0"/>
                <a:cs typeface="Arial" pitchFamily="34" charset="0"/>
              </a:rPr>
              <a:t>Sans trouble du comportement … au </a:t>
            </a:r>
            <a:r>
              <a:rPr lang="fr-FR" dirty="0" smtClean="0">
                <a:latin typeface="Arial" pitchFamily="34" charset="0"/>
                <a:cs typeface="Arial" pitchFamily="34" charset="0"/>
              </a:rPr>
              <a:t>début! </a:t>
            </a:r>
            <a:r>
              <a:rPr lang="fr-FR" dirty="0">
                <a:latin typeface="Arial" pitchFamily="34" charset="0"/>
                <a:cs typeface="Arial" pitchFamily="34" charset="0"/>
              </a:rPr>
              <a:t>car l’échec répété et incompréhensible est très perturbant</a:t>
            </a:r>
          </a:p>
          <a:p>
            <a:pPr marL="342900" indent="-342900">
              <a:lnSpc>
                <a:spcPct val="150000"/>
              </a:lnSpc>
              <a:spcBef>
                <a:spcPct val="20000"/>
              </a:spcBef>
              <a:buFontTx/>
              <a:buChar char="•"/>
            </a:pPr>
            <a:r>
              <a:rPr lang="fr-FR" dirty="0">
                <a:latin typeface="Arial" pitchFamily="34" charset="0"/>
                <a:cs typeface="Arial" pitchFamily="34" charset="0"/>
              </a:rPr>
              <a:t>A évaluer, à compenser si </a:t>
            </a:r>
            <a:r>
              <a:rPr lang="fr-FR" dirty="0" smtClean="0">
                <a:latin typeface="Arial" pitchFamily="34" charset="0"/>
                <a:cs typeface="Arial" pitchFamily="34" charset="0"/>
              </a:rPr>
              <a:t>possible, et </a:t>
            </a:r>
            <a:r>
              <a:rPr lang="fr-FR" dirty="0">
                <a:latin typeface="Arial" pitchFamily="34" charset="0"/>
                <a:cs typeface="Arial" pitchFamily="34" charset="0"/>
              </a:rPr>
              <a:t>toujours à garder en mémoire, dans le quotidien comme lors des orientations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5728"/>
            <a:ext cx="7924800" cy="785818"/>
          </a:xfrm>
          <a:ln>
            <a:solidFill>
              <a:schemeClr val="accent1"/>
            </a:solidFill>
          </a:ln>
        </p:spPr>
        <p:txBody>
          <a:bodyPr/>
          <a:lstStyle/>
          <a:p>
            <a:pPr algn="ctr"/>
            <a:r>
              <a:rPr lang="fr-FR" dirty="0" smtClean="0">
                <a:latin typeface="Arial" pitchFamily="34" charset="0"/>
                <a:cs typeface="Arial" pitchFamily="34" charset="0"/>
              </a:rPr>
              <a:t>Développement des praxies chez l’enfant</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500174"/>
            <a:ext cx="7772400" cy="4857784"/>
          </a:xfrm>
        </p:spPr>
        <p:txBody>
          <a:bodyPr/>
          <a:lstStyle/>
          <a:p>
            <a:pPr>
              <a:lnSpc>
                <a:spcPct val="150000"/>
              </a:lnSpc>
              <a:buFont typeface="Wingdings" pitchFamily="2" charset="2"/>
              <a:buChar char="§"/>
            </a:pPr>
            <a:r>
              <a:rPr lang="fr-FR" sz="2400" dirty="0" smtClean="0">
                <a:latin typeface="Arial" pitchFamily="34" charset="0"/>
                <a:cs typeface="Arial" pitchFamily="34" charset="0"/>
              </a:rPr>
              <a:t>Evolution par étapes: de la plus simple à la plus complexe</a:t>
            </a:r>
          </a:p>
          <a:p>
            <a:pPr>
              <a:lnSpc>
                <a:spcPct val="150000"/>
              </a:lnSpc>
              <a:buFont typeface="Wingdings" pitchFamily="2" charset="2"/>
              <a:buChar char="§"/>
            </a:pPr>
            <a:r>
              <a:rPr lang="fr-FR" sz="2400" dirty="0" smtClean="0">
                <a:latin typeface="Arial" pitchFamily="34" charset="0"/>
                <a:cs typeface="Arial" pitchFamily="34" charset="0"/>
              </a:rPr>
              <a:t>Chaque nouvelle acquisition s’ajoute aux précédentes</a:t>
            </a:r>
          </a:p>
          <a:p>
            <a:pPr>
              <a:lnSpc>
                <a:spcPct val="150000"/>
              </a:lnSpc>
              <a:buFont typeface="Wingdings" pitchFamily="2" charset="2"/>
              <a:buChar char="§"/>
            </a:pPr>
            <a:r>
              <a:rPr lang="fr-FR" sz="2400" dirty="0" smtClean="0">
                <a:latin typeface="Arial" pitchFamily="34" charset="0"/>
                <a:cs typeface="Arial" pitchFamily="34" charset="0"/>
              </a:rPr>
              <a:t>Rythme d’évolution propre influencé par</a:t>
            </a:r>
          </a:p>
          <a:p>
            <a:pPr lvl="2">
              <a:lnSpc>
                <a:spcPct val="150000"/>
              </a:lnSpc>
              <a:buFont typeface="Wingdings" pitchFamily="2" charset="2"/>
              <a:buChar char="Ø"/>
            </a:pPr>
            <a:r>
              <a:rPr lang="fr-FR" sz="2400" dirty="0" smtClean="0">
                <a:latin typeface="Arial" pitchFamily="34" charset="0"/>
                <a:cs typeface="Arial" pitchFamily="34" charset="0"/>
              </a:rPr>
              <a:t>Facteurs individuels</a:t>
            </a:r>
          </a:p>
          <a:p>
            <a:pPr lvl="2">
              <a:lnSpc>
                <a:spcPct val="150000"/>
              </a:lnSpc>
              <a:buFont typeface="Wingdings" pitchFamily="2" charset="2"/>
              <a:buChar char="Ø"/>
            </a:pPr>
            <a:r>
              <a:rPr lang="fr-FR" sz="2400" dirty="0" smtClean="0">
                <a:latin typeface="Arial" pitchFamily="34" charset="0"/>
                <a:cs typeface="Arial" pitchFamily="34" charset="0"/>
              </a:rPr>
              <a:t>L’environnement familial</a:t>
            </a:r>
          </a:p>
          <a:p>
            <a:pPr lvl="2">
              <a:lnSpc>
                <a:spcPct val="150000"/>
              </a:lnSpc>
              <a:buFont typeface="Wingdings" pitchFamily="2" charset="2"/>
              <a:buChar char="Ø"/>
            </a:pPr>
            <a:r>
              <a:rPr lang="fr-FR" sz="2400" dirty="0" smtClean="0">
                <a:latin typeface="Arial" pitchFamily="34" charset="0"/>
                <a:cs typeface="Arial" pitchFamily="34" charset="0"/>
              </a:rPr>
              <a:t>Et culturel ( couteau, baguettes , écriture…)</a:t>
            </a:r>
          </a:p>
          <a:p>
            <a:pPr>
              <a:lnSpc>
                <a:spcPct val="150000"/>
              </a:lnSpc>
              <a:buNone/>
            </a:pPr>
            <a:r>
              <a:rPr lang="fr-FR" sz="2400" dirty="0" smtClean="0">
                <a:latin typeface="Arial" pitchFamily="34" charset="0"/>
                <a:cs typeface="Arial" pitchFamily="34" charset="0"/>
              </a:rPr>
              <a:t>     </a:t>
            </a:r>
          </a:p>
          <a:p>
            <a:pPr algn="ctr">
              <a:lnSpc>
                <a:spcPct val="150000"/>
              </a:lnSpc>
              <a:buNone/>
            </a:pPr>
            <a:r>
              <a:rPr lang="fr-FR" sz="2400" dirty="0" smtClean="0">
                <a:latin typeface="Arial" pitchFamily="34" charset="0"/>
                <a:cs typeface="Arial" pitchFamily="34" charset="0"/>
              </a:rPr>
              <a:t> </a:t>
            </a:r>
          </a:p>
          <a:p>
            <a:pPr>
              <a:lnSpc>
                <a:spcPct val="150000"/>
              </a:lnSpc>
              <a:buFont typeface="Wingdings" pitchFamily="2" charset="2"/>
              <a:buChar char="§"/>
            </a:pPr>
            <a:endParaRPr lang="fr-FR" sz="2400" dirty="0" smtClean="0">
              <a:latin typeface="Arial" pitchFamily="34" charset="0"/>
              <a:cs typeface="Arial" pitchFamily="34" charset="0"/>
            </a:endParaRPr>
          </a:p>
          <a:p>
            <a:pPr>
              <a:lnSpc>
                <a:spcPct val="150000"/>
              </a:lnSpc>
              <a:buFont typeface="Wingdings" pitchFamily="2" charset="2"/>
              <a:buChar char="§"/>
            </a:pP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8600"/>
            <a:ext cx="7924800" cy="628632"/>
          </a:xfrm>
          <a:ln>
            <a:solidFill>
              <a:schemeClr val="accent1"/>
            </a:solidFill>
          </a:ln>
        </p:spPr>
        <p:txBody>
          <a:bodyPr/>
          <a:lstStyle/>
          <a:p>
            <a:pPr algn="ctr"/>
            <a:r>
              <a:rPr lang="fr-FR" dirty="0" smtClean="0">
                <a:latin typeface="Arial" pitchFamily="34" charset="0"/>
                <a:cs typeface="Arial" pitchFamily="34" charset="0"/>
              </a:rPr>
              <a:t>Développement des praxies chez l’enfant</a:t>
            </a:r>
            <a:endParaRPr lang="fr-FR" dirty="0"/>
          </a:p>
        </p:txBody>
      </p:sp>
      <p:sp>
        <p:nvSpPr>
          <p:cNvPr id="3" name="Espace réservé du contenu 2"/>
          <p:cNvSpPr>
            <a:spLocks noGrp="1"/>
          </p:cNvSpPr>
          <p:nvPr>
            <p:ph idx="1"/>
          </p:nvPr>
        </p:nvSpPr>
        <p:spPr>
          <a:xfrm>
            <a:off x="838200" y="1357298"/>
            <a:ext cx="7772400" cy="4738702"/>
          </a:xfrm>
        </p:spPr>
        <p:txBody>
          <a:bodyPr/>
          <a:lstStyle/>
          <a:p>
            <a:pPr>
              <a:lnSpc>
                <a:spcPct val="150000"/>
              </a:lnSpc>
              <a:buFont typeface="Wingdings" pitchFamily="2" charset="2"/>
              <a:buChar char="§"/>
            </a:pPr>
            <a:r>
              <a:rPr lang="fr-FR" sz="2400" dirty="0" smtClean="0">
                <a:latin typeface="Arial" pitchFamily="34" charset="0"/>
                <a:cs typeface="Arial" pitchFamily="34" charset="0"/>
              </a:rPr>
              <a:t>Les praxies évoluent avec l’âge          Les difficultés n’apparaissent qu’à l’âge  où la praxie est censée être maitrisée</a:t>
            </a:r>
          </a:p>
          <a:p>
            <a:pPr>
              <a:lnSpc>
                <a:spcPct val="150000"/>
              </a:lnSpc>
              <a:buFont typeface="Wingdings" pitchFamily="2" charset="2"/>
              <a:buChar char="§"/>
            </a:pPr>
            <a:r>
              <a:rPr lang="fr-FR" sz="2400" dirty="0" smtClean="0">
                <a:latin typeface="Arial" pitchFamily="34" charset="0"/>
                <a:cs typeface="Arial" pitchFamily="34" charset="0"/>
              </a:rPr>
              <a:t>Entre 6 et 11 ans , le nombre de gestes exécutés augmente en étroite relation avec le </a:t>
            </a:r>
            <a:r>
              <a:rPr lang="fr-FR" sz="2400" dirty="0" err="1" smtClean="0">
                <a:latin typeface="Arial" pitchFamily="34" charset="0"/>
                <a:cs typeface="Arial" pitchFamily="34" charset="0"/>
              </a:rPr>
              <a:t>dvpt</a:t>
            </a:r>
            <a:r>
              <a:rPr lang="fr-FR" sz="2400" dirty="0" smtClean="0">
                <a:latin typeface="Arial" pitchFamily="34" charset="0"/>
                <a:cs typeface="Arial" pitchFamily="34" charset="0"/>
              </a:rPr>
              <a:t> des autres fonctions cognitives et les stimulations du milieu extérieur</a:t>
            </a:r>
          </a:p>
          <a:p>
            <a:pPr>
              <a:lnSpc>
                <a:spcPct val="150000"/>
              </a:lnSpc>
              <a:buFont typeface="Wingdings" pitchFamily="2" charset="2"/>
              <a:buChar char="§"/>
            </a:pPr>
            <a:r>
              <a:rPr lang="fr-FR" sz="2400" dirty="0" smtClean="0">
                <a:latin typeface="Arial" pitchFamily="34" charset="0"/>
                <a:cs typeface="Arial" pitchFamily="34" charset="0"/>
              </a:rPr>
              <a:t>A 11 ans , les praxies sont matures dans la vie quotidienne et scolaire </a:t>
            </a:r>
            <a:endParaRPr lang="fr-FR" sz="2400" dirty="0">
              <a:latin typeface="Arial" pitchFamily="34" charset="0"/>
              <a:cs typeface="Arial" pitchFamily="34" charset="0"/>
            </a:endParaRPr>
          </a:p>
        </p:txBody>
      </p:sp>
      <p:sp>
        <p:nvSpPr>
          <p:cNvPr id="4" name="Flèche droite 3"/>
          <p:cNvSpPr/>
          <p:nvPr/>
        </p:nvSpPr>
        <p:spPr bwMode="auto">
          <a:xfrm flipV="1">
            <a:off x="5715008" y="1571612"/>
            <a:ext cx="428628" cy="357190"/>
          </a:xfrm>
          <a:prstGeom prst="rightArrow">
            <a:avLst>
              <a:gd name="adj1" fmla="val 27143"/>
              <a:gd name="adj2" fmla="val 5326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pPr algn="ctr"/>
            <a:r>
              <a:rPr lang="fr-FR" dirty="0" smtClean="0">
                <a:latin typeface="Arial" pitchFamily="34" charset="0"/>
                <a:cs typeface="Arial" pitchFamily="34" charset="0"/>
              </a:rPr>
              <a:t>APPRENTISSAGE DES PRAXIES</a:t>
            </a:r>
            <a:endParaRPr lang="fr-FR" dirty="0">
              <a:latin typeface="Arial" pitchFamily="34" charset="0"/>
              <a:cs typeface="Arial" pitchFamily="34" charset="0"/>
            </a:endParaRPr>
          </a:p>
        </p:txBody>
      </p:sp>
      <p:sp>
        <p:nvSpPr>
          <p:cNvPr id="3" name="Espace réservé du contenu 2"/>
          <p:cNvSpPr>
            <a:spLocks noGrp="1"/>
          </p:cNvSpPr>
          <p:nvPr>
            <p:ph idx="1"/>
          </p:nvPr>
        </p:nvSpPr>
        <p:spPr>
          <a:xfrm>
            <a:off x="838200" y="1357298"/>
            <a:ext cx="4662494" cy="2857520"/>
          </a:xfrm>
        </p:spPr>
        <p:txBody>
          <a:bodyPr/>
          <a:lstStyle/>
          <a:p>
            <a:pPr>
              <a:buFont typeface="Wingdings" pitchFamily="2" charset="2"/>
              <a:buChar char="§"/>
            </a:pPr>
            <a:r>
              <a:rPr lang="fr-FR" sz="2800" dirty="0" smtClean="0">
                <a:latin typeface="Arial" pitchFamily="34" charset="0"/>
                <a:cs typeface="Arial" pitchFamily="34" charset="0"/>
              </a:rPr>
              <a:t>Différentes stratégies d’apprentissage</a:t>
            </a:r>
          </a:p>
          <a:p>
            <a:pPr lvl="3">
              <a:lnSpc>
                <a:spcPct val="150000"/>
              </a:lnSpc>
              <a:buFont typeface="Wingdings" pitchFamily="2" charset="2"/>
              <a:buChar char="Ø"/>
            </a:pPr>
            <a:r>
              <a:rPr lang="fr-FR" sz="2800" dirty="0" smtClean="0">
                <a:latin typeface="Arial" pitchFamily="34" charset="0"/>
                <a:cs typeface="Arial" pitchFamily="34" charset="0"/>
              </a:rPr>
              <a:t>Imitation</a:t>
            </a:r>
          </a:p>
          <a:p>
            <a:pPr lvl="3">
              <a:lnSpc>
                <a:spcPct val="150000"/>
              </a:lnSpc>
              <a:buFont typeface="Wingdings" pitchFamily="2" charset="2"/>
              <a:buChar char="Ø"/>
            </a:pPr>
            <a:r>
              <a:rPr lang="fr-FR" sz="2800" dirty="0" smtClean="0">
                <a:latin typeface="Arial" pitchFamily="34" charset="0"/>
                <a:cs typeface="Arial" pitchFamily="34" charset="0"/>
              </a:rPr>
              <a:t>Essais, erreurs</a:t>
            </a:r>
          </a:p>
          <a:p>
            <a:pPr lvl="3">
              <a:lnSpc>
                <a:spcPct val="150000"/>
              </a:lnSpc>
              <a:buFont typeface="Wingdings" pitchFamily="2" charset="2"/>
              <a:buChar char="Ø"/>
            </a:pPr>
            <a:r>
              <a:rPr lang="fr-FR" sz="2800" dirty="0" smtClean="0">
                <a:latin typeface="Arial" pitchFamily="34" charset="0"/>
                <a:cs typeface="Arial" pitchFamily="34" charset="0"/>
              </a:rPr>
              <a:t>Répétition</a:t>
            </a:r>
          </a:p>
          <a:p>
            <a:pPr lvl="3">
              <a:lnSpc>
                <a:spcPct val="150000"/>
              </a:lnSpc>
              <a:buFont typeface="Wingdings" pitchFamily="2" charset="2"/>
              <a:buChar char="Ø"/>
            </a:pPr>
            <a:r>
              <a:rPr lang="fr-FR" sz="2800" dirty="0" smtClean="0">
                <a:latin typeface="Arial" pitchFamily="34" charset="0"/>
                <a:cs typeface="Arial" pitchFamily="34" charset="0"/>
              </a:rPr>
              <a:t>Entrainement</a:t>
            </a:r>
          </a:p>
          <a:p>
            <a:pPr lvl="4">
              <a:lnSpc>
                <a:spcPct val="150000"/>
              </a:lnSpc>
              <a:buFont typeface="Wingdings" pitchFamily="2" charset="2"/>
              <a:buChar char="Ø"/>
            </a:pPr>
            <a:endParaRPr lang="fr-FR" sz="2800" dirty="0">
              <a:latin typeface="Arial" pitchFamily="34" charset="0"/>
              <a:cs typeface="Arial" pitchFamily="34" charset="0"/>
            </a:endParaRPr>
          </a:p>
        </p:txBody>
      </p:sp>
      <p:sp>
        <p:nvSpPr>
          <p:cNvPr id="6" name="Accolade fermante 5"/>
          <p:cNvSpPr/>
          <p:nvPr/>
        </p:nvSpPr>
        <p:spPr bwMode="auto">
          <a:xfrm>
            <a:off x="5000628" y="2357430"/>
            <a:ext cx="142876" cy="2571768"/>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charset="0"/>
            </a:endParaRPr>
          </a:p>
        </p:txBody>
      </p:sp>
      <p:sp>
        <p:nvSpPr>
          <p:cNvPr id="7" name="ZoneTexte 6"/>
          <p:cNvSpPr txBox="1"/>
          <p:nvPr/>
        </p:nvSpPr>
        <p:spPr>
          <a:xfrm>
            <a:off x="5072066" y="2928934"/>
            <a:ext cx="4071934" cy="1687898"/>
          </a:xfrm>
          <a:prstGeom prst="rect">
            <a:avLst/>
          </a:prstGeom>
          <a:noFill/>
        </p:spPr>
        <p:txBody>
          <a:bodyPr wrap="square" rtlCol="0">
            <a:spAutoFit/>
          </a:bodyPr>
          <a:lstStyle/>
          <a:p>
            <a:pPr>
              <a:lnSpc>
                <a:spcPct val="150000"/>
              </a:lnSpc>
            </a:pPr>
            <a:r>
              <a:rPr lang="fr-FR" dirty="0" smtClean="0"/>
              <a:t>Constitution de répertoires de gestes: fichiers de programmes moteurs</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_bleu">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charset="0"/>
          </a:defRPr>
        </a:defPPr>
      </a:lstStyle>
    </a:lnDef>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Powerpoint_bleu</Template>
  <TotalTime>0</TotalTime>
  <Words>2662</Words>
  <Application>Microsoft Office PowerPoint</Application>
  <PresentationFormat>Affichage à l'écran (4:3)</PresentationFormat>
  <Paragraphs>438</Paragraphs>
  <Slides>67</Slides>
  <Notes>7</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Powerpoint_bleu</vt:lpstr>
      <vt:lpstr>        LES DYSPRAXIES</vt:lpstr>
      <vt:lpstr>Les catégories de geste</vt:lpstr>
      <vt:lpstr>     LES PRAXIES</vt:lpstr>
      <vt:lpstr>LES PRAXIES</vt:lpstr>
      <vt:lpstr>Diapositive 5</vt:lpstr>
      <vt:lpstr>Diapositive 6</vt:lpstr>
      <vt:lpstr>Développement des praxies chez l’enfant</vt:lpstr>
      <vt:lpstr>Développement des praxies chez l’enfant</vt:lpstr>
      <vt:lpstr>APPRENTISSAGE DES PRAXIES</vt:lpstr>
      <vt:lpstr>Le regard et la construction spatiale</vt:lpstr>
      <vt:lpstr>Stratégie du regard et lecture</vt:lpstr>
      <vt:lpstr>               Types de praxie</vt:lpstr>
      <vt:lpstr>TYPES DE PRAXIES</vt:lpstr>
      <vt:lpstr>Types de praxie</vt:lpstr>
      <vt:lpstr>Types de praxie</vt:lpstr>
      <vt:lpstr>Les dyspraxies</vt:lpstr>
      <vt:lpstr>Les dyspraxies</vt:lpstr>
      <vt:lpstr>Les dyspraxies</vt:lpstr>
      <vt:lpstr>Conséquences</vt:lpstr>
      <vt:lpstr>Diapositive 20</vt:lpstr>
      <vt:lpstr>Diapositive 21</vt:lpstr>
      <vt:lpstr>Diapositive 22</vt:lpstr>
      <vt:lpstr>Diapositive 23</vt:lpstr>
      <vt:lpstr>Dyscalculie spatiale</vt:lpstr>
      <vt:lpstr>          Accès aux outils scolaires</vt:lpstr>
      <vt:lpstr>Le bilan</vt:lpstr>
      <vt:lpstr>L’entretien médical</vt:lpstr>
      <vt:lpstr>L’entretien médical</vt:lpstr>
      <vt:lpstr>L’examen psychologique</vt:lpstr>
      <vt:lpstr>Examen psychomoteur</vt:lpstr>
      <vt:lpstr>Bilan orthoptique</vt:lpstr>
      <vt:lpstr>Bilan ergothérapeutique</vt:lpstr>
      <vt:lpstr>Diapositive 33</vt:lpstr>
      <vt:lpstr>Diapositive 34</vt:lpstr>
      <vt:lpstr>Diapositive 35</vt:lpstr>
      <vt:lpstr>Autres dyspraxies</vt:lpstr>
      <vt:lpstr>Diapositive 37</vt:lpstr>
      <vt:lpstr> TAC : Trouble de l’acquisition de la coordination </vt:lpstr>
      <vt:lpstr>             Cas cliniques</vt:lpstr>
      <vt:lpstr>Observations psychomotrices </vt:lpstr>
      <vt:lpstr>Observations psychomotrices</vt:lpstr>
      <vt:lpstr>Observations psychomotrices</vt:lpstr>
      <vt:lpstr>Observations psychomotrices</vt:lpstr>
      <vt:lpstr>Observations psychomotrices</vt:lpstr>
      <vt:lpstr>Observations psychomotrices</vt:lpstr>
      <vt:lpstr>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                  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Observations psychomotrices </vt:lpstr>
      <vt:lpstr>     Conclusion</vt:lpstr>
      <vt:lpstr>Conclusion</vt:lpstr>
      <vt:lpstr>Diapositive 67</vt:lpstr>
    </vt:vector>
  </TitlesOfParts>
  <Company>CHU de Rouen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DYSPRAXIES</dc:title>
  <dc:creator>Armelle.Naz</dc:creator>
  <cp:lastModifiedBy>charollais</cp:lastModifiedBy>
  <cp:revision>167</cp:revision>
  <cp:lastPrinted>2004-05-04T15:37:26Z</cp:lastPrinted>
  <dcterms:created xsi:type="dcterms:W3CDTF">2011-06-28T15:18:24Z</dcterms:created>
  <dcterms:modified xsi:type="dcterms:W3CDTF">2011-10-12T18:04:34Z</dcterms:modified>
</cp:coreProperties>
</file>